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3"/>
  </p:notesMasterIdLst>
  <p:sldIdLst>
    <p:sldId id="256" r:id="rId2"/>
    <p:sldId id="257" r:id="rId3"/>
    <p:sldId id="262" r:id="rId4"/>
    <p:sldId id="263" r:id="rId5"/>
    <p:sldId id="259" r:id="rId6"/>
    <p:sldId id="260" r:id="rId7"/>
    <p:sldId id="264" r:id="rId8"/>
    <p:sldId id="265" r:id="rId9"/>
    <p:sldId id="267" r:id="rId10"/>
    <p:sldId id="269" r:id="rId11"/>
    <p:sldId id="270" r:id="rId12"/>
    <p:sldId id="271" r:id="rId13"/>
    <p:sldId id="287" r:id="rId14"/>
    <p:sldId id="288" r:id="rId15"/>
    <p:sldId id="289" r:id="rId16"/>
    <p:sldId id="272" r:id="rId17"/>
    <p:sldId id="286" r:id="rId18"/>
    <p:sldId id="273" r:id="rId19"/>
    <p:sldId id="274" r:id="rId20"/>
    <p:sldId id="276" r:id="rId21"/>
    <p:sldId id="277" r:id="rId22"/>
    <p:sldId id="278" r:id="rId23"/>
    <p:sldId id="279" r:id="rId24"/>
    <p:sldId id="280" r:id="rId25"/>
    <p:sldId id="290" r:id="rId26"/>
    <p:sldId id="281" r:id="rId27"/>
    <p:sldId id="282" r:id="rId28"/>
    <p:sldId id="283" r:id="rId29"/>
    <p:sldId id="291" r:id="rId30"/>
    <p:sldId id="284" r:id="rId31"/>
    <p:sldId id="285"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65"/>
    <p:restoredTop sz="71229"/>
  </p:normalViewPr>
  <p:slideViewPr>
    <p:cSldViewPr snapToGrid="0" snapToObjects="1">
      <p:cViewPr varScale="1">
        <p:scale>
          <a:sx n="87" d="100"/>
          <a:sy n="87"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linux.die.net/include/poll.h"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810799794_0_5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810799794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810799794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81079979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stty -echo </a:t>
            </a:r>
            <a:endParaRPr/>
          </a:p>
          <a:p>
            <a:pPr marL="0" lvl="0" indent="0" algn="l" rtl="0">
              <a:spcBef>
                <a:spcPts val="0"/>
              </a:spcBef>
              <a:spcAft>
                <a:spcPts val="0"/>
              </a:spcAft>
              <a:buNone/>
            </a:pPr>
            <a:r>
              <a:rPr lang="en"/>
              <a:t>Stty echo</a:t>
            </a:r>
            <a:endParaRPr/>
          </a:p>
          <a:p>
            <a:pPr marL="0" lvl="0" indent="0" algn="l" rtl="0">
              <a:spcBef>
                <a:spcPts val="0"/>
              </a:spcBef>
              <a:spcAft>
                <a:spcPts val="0"/>
              </a:spcAft>
              <a:buNone/>
            </a:pPr>
            <a:r>
              <a:rPr lang="en"/>
              <a:t>Stty erase ^H</a:t>
            </a:r>
            <a:endParaRPr/>
          </a:p>
          <a:p>
            <a:pPr marL="0" lvl="0" indent="0" algn="l" rtl="0">
              <a:spcBef>
                <a:spcPts val="0"/>
              </a:spcBef>
              <a:spcAft>
                <a:spcPts val="0"/>
              </a:spcAft>
              <a:buNone/>
            </a:pPr>
            <a:r>
              <a:rPr lang="en"/>
              <a:t>Stty erase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810799794_0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81079979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810799794_0_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810799794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69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810799794_0_8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810799794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810799794_0_8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810799794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810799794_0_8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810799794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810799794_0_6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810799794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image : program code / program data / stack / process control block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810799794_0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81079979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810799794_0_9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810799794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field </a:t>
            </a:r>
            <a:r>
              <a:rPr lang="en" i="1">
                <a:solidFill>
                  <a:schemeClr val="dk1"/>
                </a:solidFill>
              </a:rPr>
              <a:t>events</a:t>
            </a:r>
            <a:r>
              <a:rPr lang="en">
                <a:solidFill>
                  <a:schemeClr val="dk1"/>
                </a:solidFill>
              </a:rPr>
              <a:t> is an input parameter, a bit mask specifying the events the application is interested in for the file descriptor </a:t>
            </a:r>
            <a:r>
              <a:rPr lang="en" i="1">
                <a:solidFill>
                  <a:schemeClr val="dk1"/>
                </a:solidFill>
              </a:rPr>
              <a:t>fd</a:t>
            </a:r>
            <a:r>
              <a:rPr lang="en">
                <a:solidFill>
                  <a:schemeClr val="dk1"/>
                </a:solidFill>
              </a:rPr>
              <a:t>. If this field is specified as zero, then all events are ignored for </a:t>
            </a:r>
            <a:r>
              <a:rPr lang="en" i="1">
                <a:solidFill>
                  <a:schemeClr val="dk1"/>
                </a:solidFill>
              </a:rPr>
              <a:t>fd</a:t>
            </a:r>
            <a:r>
              <a:rPr lang="en">
                <a:solidFill>
                  <a:schemeClr val="dk1"/>
                </a:solidFill>
              </a:rPr>
              <a:t> and </a:t>
            </a:r>
            <a:r>
              <a:rPr lang="en" i="1">
                <a:solidFill>
                  <a:schemeClr val="dk1"/>
                </a:solidFill>
              </a:rPr>
              <a:t>revents</a:t>
            </a:r>
            <a:r>
              <a:rPr lang="en">
                <a:solidFill>
                  <a:schemeClr val="dk1"/>
                </a:solidFill>
              </a:rPr>
              <a:t> returns zero.</a:t>
            </a:r>
            <a:endParaRPr>
              <a:solidFill>
                <a:schemeClr val="dk1"/>
              </a:solidFill>
            </a:endParaRPr>
          </a:p>
          <a:p>
            <a:pPr marL="0" lvl="0" indent="0" algn="l" rtl="0">
              <a:spcBef>
                <a:spcPts val="0"/>
              </a:spcBef>
              <a:spcAft>
                <a:spcPts val="0"/>
              </a:spcAft>
              <a:buNone/>
            </a:pPr>
            <a:r>
              <a:rPr lang="en">
                <a:solidFill>
                  <a:schemeClr val="dk1"/>
                </a:solidFill>
              </a:rPr>
              <a:t>The field </a:t>
            </a:r>
            <a:r>
              <a:rPr lang="en" i="1">
                <a:solidFill>
                  <a:schemeClr val="dk1"/>
                </a:solidFill>
              </a:rPr>
              <a:t>revents</a:t>
            </a:r>
            <a:r>
              <a:rPr lang="en">
                <a:solidFill>
                  <a:schemeClr val="dk1"/>
                </a:solidFill>
              </a:rPr>
              <a:t> is an output parameter, filled by the kernel with the events that actually occurred. The bits returned in </a:t>
            </a:r>
            <a:r>
              <a:rPr lang="en" i="1">
                <a:solidFill>
                  <a:schemeClr val="dk1"/>
                </a:solidFill>
              </a:rPr>
              <a:t>revents</a:t>
            </a:r>
            <a:r>
              <a:rPr lang="en">
                <a:solidFill>
                  <a:schemeClr val="dk1"/>
                </a:solidFill>
              </a:rPr>
              <a:t> can include any of those specified in </a:t>
            </a:r>
            <a:r>
              <a:rPr lang="en" i="1">
                <a:solidFill>
                  <a:schemeClr val="dk1"/>
                </a:solidFill>
              </a:rPr>
              <a:t>events</a:t>
            </a:r>
            <a:r>
              <a:rPr lang="en">
                <a:solidFill>
                  <a:schemeClr val="dk1"/>
                </a:solidFill>
              </a:rPr>
              <a:t>, or one of the values </a:t>
            </a:r>
            <a:r>
              <a:rPr lang="en" b="1">
                <a:solidFill>
                  <a:schemeClr val="dk1"/>
                </a:solidFill>
              </a:rPr>
              <a:t>POLLERR</a:t>
            </a:r>
            <a:r>
              <a:rPr lang="en">
                <a:solidFill>
                  <a:schemeClr val="dk1"/>
                </a:solidFill>
              </a:rPr>
              <a:t>, </a:t>
            </a:r>
            <a:r>
              <a:rPr lang="en" b="1">
                <a:solidFill>
                  <a:schemeClr val="dk1"/>
                </a:solidFill>
              </a:rPr>
              <a:t>POLLHUP</a:t>
            </a:r>
            <a:r>
              <a:rPr lang="en">
                <a:solidFill>
                  <a:schemeClr val="dk1"/>
                </a:solidFill>
              </a:rPr>
              <a:t>, or </a:t>
            </a:r>
            <a:r>
              <a:rPr lang="en" b="1">
                <a:solidFill>
                  <a:schemeClr val="dk1"/>
                </a:solidFill>
              </a:rPr>
              <a:t>POLLNVAL</a:t>
            </a:r>
            <a:r>
              <a:rPr lang="en">
                <a:solidFill>
                  <a:schemeClr val="dk1"/>
                </a:solidFill>
              </a:rPr>
              <a:t>. (These three bits are meaningless in the </a:t>
            </a:r>
            <a:r>
              <a:rPr lang="en" i="1">
                <a:solidFill>
                  <a:schemeClr val="dk1"/>
                </a:solidFill>
              </a:rPr>
              <a:t>events</a:t>
            </a:r>
            <a:r>
              <a:rPr lang="en">
                <a:solidFill>
                  <a:schemeClr val="dk1"/>
                </a:solidFill>
              </a:rPr>
              <a:t> field, and will be set in the </a:t>
            </a:r>
            <a:r>
              <a:rPr lang="en" i="1">
                <a:solidFill>
                  <a:schemeClr val="dk1"/>
                </a:solidFill>
              </a:rPr>
              <a:t>revents</a:t>
            </a:r>
            <a:r>
              <a:rPr lang="en">
                <a:solidFill>
                  <a:schemeClr val="dk1"/>
                </a:solidFill>
              </a:rPr>
              <a:t> field whenever the corresponding condition is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caller should specify the number of items in the </a:t>
            </a:r>
            <a:r>
              <a:rPr lang="en" i="1">
                <a:solidFill>
                  <a:schemeClr val="dk1"/>
                </a:solidFill>
              </a:rPr>
              <a:t>fds</a:t>
            </a:r>
            <a:r>
              <a:rPr lang="en">
                <a:solidFill>
                  <a:schemeClr val="dk1"/>
                </a:solidFill>
              </a:rPr>
              <a:t> array in </a:t>
            </a:r>
            <a:r>
              <a:rPr lang="en" i="1">
                <a:solidFill>
                  <a:schemeClr val="dk1"/>
                </a:solidFill>
              </a:rPr>
              <a:t>nfds</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field </a:t>
            </a:r>
            <a:r>
              <a:rPr lang="en" i="1">
                <a:solidFill>
                  <a:schemeClr val="dk1"/>
                </a:solidFill>
              </a:rPr>
              <a:t>fd</a:t>
            </a:r>
            <a:r>
              <a:rPr lang="en">
                <a:solidFill>
                  <a:schemeClr val="dk1"/>
                </a:solidFill>
              </a:rPr>
              <a:t> contains a file descriptor for an open file. If this field is negative, then the corresponding </a:t>
            </a:r>
            <a:r>
              <a:rPr lang="en" i="1">
                <a:solidFill>
                  <a:schemeClr val="dk1"/>
                </a:solidFill>
              </a:rPr>
              <a:t>events</a:t>
            </a:r>
            <a:r>
              <a:rPr lang="en">
                <a:solidFill>
                  <a:schemeClr val="dk1"/>
                </a:solidFill>
              </a:rPr>
              <a:t> field is ignored and the </a:t>
            </a:r>
            <a:r>
              <a:rPr lang="en" i="1">
                <a:solidFill>
                  <a:schemeClr val="dk1"/>
                </a:solidFill>
              </a:rPr>
              <a:t>revents</a:t>
            </a:r>
            <a:r>
              <a:rPr lang="en">
                <a:solidFill>
                  <a:schemeClr val="dk1"/>
                </a:solidFill>
              </a:rPr>
              <a:t> field returns zero. (This provides an easy way of ignoring a file descriptor for a single </a:t>
            </a:r>
            <a:r>
              <a:rPr lang="en" b="1">
                <a:solidFill>
                  <a:schemeClr val="dk1"/>
                </a:solidFill>
              </a:rPr>
              <a:t>poll</a:t>
            </a:r>
            <a:r>
              <a:rPr lang="en">
                <a:solidFill>
                  <a:schemeClr val="dk1"/>
                </a:solidFill>
              </a:rPr>
              <a:t>() call: simply negate the </a:t>
            </a:r>
            <a:r>
              <a:rPr lang="en" i="1">
                <a:solidFill>
                  <a:schemeClr val="dk1"/>
                </a:solidFill>
              </a:rPr>
              <a:t>fd</a:t>
            </a:r>
            <a:r>
              <a:rPr lang="en">
                <a:solidFill>
                  <a:schemeClr val="dk1"/>
                </a:solidFill>
              </a:rPr>
              <a:t> field.)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bits that may be set/returned in </a:t>
            </a:r>
            <a:r>
              <a:rPr lang="en" i="1">
                <a:solidFill>
                  <a:schemeClr val="dk1"/>
                </a:solidFill>
              </a:rPr>
              <a:t>events</a:t>
            </a:r>
            <a:r>
              <a:rPr lang="en">
                <a:solidFill>
                  <a:schemeClr val="dk1"/>
                </a:solidFill>
              </a:rPr>
              <a:t> and </a:t>
            </a:r>
            <a:r>
              <a:rPr lang="en" i="1">
                <a:solidFill>
                  <a:schemeClr val="dk1"/>
                </a:solidFill>
              </a:rPr>
              <a:t>revents</a:t>
            </a:r>
            <a:r>
              <a:rPr lang="en">
                <a:solidFill>
                  <a:schemeClr val="dk1"/>
                </a:solidFill>
              </a:rPr>
              <a:t> are defined in </a:t>
            </a:r>
            <a:r>
              <a:rPr lang="en" i="1">
                <a:solidFill>
                  <a:schemeClr val="dk1"/>
                </a:solidFill>
              </a:rPr>
              <a:t>&lt;</a:t>
            </a:r>
            <a:r>
              <a:rPr lang="en" i="1" u="sng">
                <a:solidFill>
                  <a:schemeClr val="hlink"/>
                </a:solidFill>
                <a:hlinkClick r:id="rId3"/>
              </a:rPr>
              <a:t>poll.h</a:t>
            </a:r>
            <a:r>
              <a:rPr lang="en" i="1">
                <a:solidFill>
                  <a:schemeClr val="dk1"/>
                </a:solidFill>
              </a:rPr>
              <a:t>&gt;</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Specifying a </a:t>
            </a:r>
            <a:r>
              <a:rPr lang="en" i="1">
                <a:solidFill>
                  <a:schemeClr val="dk1"/>
                </a:solidFill>
              </a:rPr>
              <a:t>timeout</a:t>
            </a:r>
            <a:r>
              <a:rPr lang="en">
                <a:solidFill>
                  <a:schemeClr val="dk1"/>
                </a:solidFill>
              </a:rPr>
              <a:t> of zero causes </a:t>
            </a:r>
            <a:r>
              <a:rPr lang="en" b="1">
                <a:solidFill>
                  <a:schemeClr val="dk1"/>
                </a:solidFill>
              </a:rPr>
              <a:t>poll</a:t>
            </a:r>
            <a:r>
              <a:rPr lang="en">
                <a:solidFill>
                  <a:schemeClr val="dk1"/>
                </a:solidFill>
              </a:rPr>
              <a:t>() to return immediately, even if no file descriptors are ready. </a:t>
            </a:r>
            <a:endParaRPr>
              <a:solidFill>
                <a:schemeClr val="dk1"/>
              </a:solidFill>
            </a:endParaRPr>
          </a:p>
          <a:p>
            <a:pPr marL="0" lvl="0" indent="0" algn="l" rtl="0">
              <a:spcBef>
                <a:spcPts val="0"/>
              </a:spcBef>
              <a:spcAft>
                <a:spcPts val="0"/>
              </a:spcAft>
              <a:buNone/>
            </a:pPr>
            <a:r>
              <a:rPr lang="en">
                <a:solidFill>
                  <a:schemeClr val="dk1"/>
                </a:solidFill>
              </a:rPr>
              <a:t>The </a:t>
            </a:r>
            <a:r>
              <a:rPr lang="en" i="1">
                <a:solidFill>
                  <a:schemeClr val="dk1"/>
                </a:solidFill>
              </a:rPr>
              <a:t>timeout</a:t>
            </a:r>
            <a:r>
              <a:rPr lang="en">
                <a:solidFill>
                  <a:schemeClr val="dk1"/>
                </a:solidFill>
              </a:rPr>
              <a:t> argument specifies the minimum number of milliseconds that </a:t>
            </a:r>
            <a:r>
              <a:rPr lang="en" b="1">
                <a:solidFill>
                  <a:schemeClr val="dk1"/>
                </a:solidFill>
              </a:rPr>
              <a:t>poll</a:t>
            </a:r>
            <a:r>
              <a:rPr lang="en">
                <a:solidFill>
                  <a:schemeClr val="dk1"/>
                </a:solidFill>
              </a:rPr>
              <a:t>() will block.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none of the events requested (and no error) has occurred for any of the file descriptors, then </a:t>
            </a:r>
            <a:r>
              <a:rPr lang="en" b="1">
                <a:solidFill>
                  <a:schemeClr val="dk1"/>
                </a:solidFill>
              </a:rPr>
              <a:t>poll</a:t>
            </a:r>
            <a:r>
              <a:rPr lang="en">
                <a:solidFill>
                  <a:schemeClr val="dk1"/>
                </a:solidFill>
              </a:rPr>
              <a:t>() blocks until one of the events occurs.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IS INT RETURNED ()</a:t>
            </a:r>
            <a:endParaRPr>
              <a:solidFill>
                <a:schemeClr val="dk1"/>
              </a:solidFill>
            </a:endParaRPr>
          </a:p>
          <a:p>
            <a:pPr marL="0" lvl="0" indent="0" algn="l" rtl="0">
              <a:spcBef>
                <a:spcPts val="0"/>
              </a:spcBef>
              <a:spcAft>
                <a:spcPts val="0"/>
              </a:spcAft>
              <a:buNone/>
            </a:pPr>
            <a:r>
              <a:rPr lang="en">
                <a:solidFill>
                  <a:schemeClr val="dk1"/>
                </a:solidFill>
              </a:rPr>
              <a:t>HOW IS ERRNO SET?</a:t>
            </a:r>
            <a:endParaRPr>
              <a:solidFill>
                <a:schemeClr val="dk1"/>
              </a:solidFill>
            </a:endParaRPr>
          </a:p>
          <a:p>
            <a:pPr marL="0" lvl="0" indent="0" algn="l" rtl="0">
              <a:spcBef>
                <a:spcPts val="0"/>
              </a:spcBef>
              <a:spcAft>
                <a:spcPts val="0"/>
              </a:spcAft>
              <a:buNone/>
            </a:pPr>
            <a:r>
              <a:rPr lang="en">
                <a:solidFill>
                  <a:schemeClr val="dk1"/>
                </a:solidFill>
              </a:rPr>
              <a:t>WHY NOT USE READ ? ALLOW TIMEOUT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90f55970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90f5597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810799794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81079979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rPr>
              <a:t>Poll</a:t>
            </a:r>
            <a:r>
              <a:rPr lang="en">
                <a:solidFill>
                  <a:schemeClr val="dk1"/>
                </a:solidFill>
              </a:rPr>
              <a:t> differs from </a:t>
            </a:r>
            <a:r>
              <a:rPr lang="en" b="1" i="1">
                <a:solidFill>
                  <a:schemeClr val="dk1"/>
                </a:solidFill>
              </a:rPr>
              <a:t>select</a:t>
            </a:r>
            <a:r>
              <a:rPr lang="en">
                <a:solidFill>
                  <a:schemeClr val="dk1"/>
                </a:solidFill>
              </a:rPr>
              <a:t> only in terms of how we specify which descriptors to track. With </a:t>
            </a:r>
            <a:r>
              <a:rPr lang="en" b="1" i="1">
                <a:solidFill>
                  <a:schemeClr val="dk1"/>
                </a:solidFill>
              </a:rPr>
              <a:t>select</a:t>
            </a:r>
            <a:r>
              <a:rPr lang="en">
                <a:solidFill>
                  <a:schemeClr val="dk1"/>
                </a:solidFill>
              </a:rPr>
              <a:t>, we pass in three sets of descriptors we want to monitor for reads, writes and exceptional cases. With </a:t>
            </a:r>
            <a:r>
              <a:rPr lang="en" b="1" i="1">
                <a:solidFill>
                  <a:schemeClr val="dk1"/>
                </a:solidFill>
              </a:rPr>
              <a:t>poll</a:t>
            </a:r>
            <a:r>
              <a:rPr lang="en">
                <a:solidFill>
                  <a:schemeClr val="dk1"/>
                </a:solidFill>
              </a:rPr>
              <a:t> we pass in a set of descriptors each marked with the </a:t>
            </a:r>
            <a:r>
              <a:rPr lang="en" i="1">
                <a:solidFill>
                  <a:schemeClr val="dk1"/>
                </a:solidFill>
              </a:rPr>
              <a:t>events it specifically needs to track</a:t>
            </a:r>
            <a:r>
              <a:rPr lang="en">
                <a:solidFill>
                  <a:schemeClr val="dk1"/>
                </a:solidFill>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810799794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81079979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ndfs is 0, millisecond sleep </a:t>
            </a:r>
            <a:endParaRPr/>
          </a:p>
          <a:p>
            <a:pPr marL="0" lvl="0" indent="0" algn="l" rtl="0">
              <a:spcBef>
                <a:spcPts val="0"/>
              </a:spcBef>
              <a:spcAft>
                <a:spcPts val="0"/>
              </a:spcAft>
              <a:buNone/>
            </a:pPr>
            <a:r>
              <a:rPr lang="en"/>
              <a:t>If timeout negative, infinite time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810799794_0_9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810799794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t>
            </a:r>
            <a:r>
              <a:rPr lang="en" b="1">
                <a:solidFill>
                  <a:schemeClr val="dk1"/>
                </a:solidFill>
              </a:rPr>
              <a:t>kill</a:t>
            </a:r>
            <a:r>
              <a:rPr lang="en">
                <a:solidFill>
                  <a:schemeClr val="dk1"/>
                </a:solidFill>
              </a:rPr>
              <a:t>() system call can be used to send any signal to any process group or process.</a:t>
            </a:r>
            <a:endParaRPr>
              <a:solidFill>
                <a:schemeClr val="dk1"/>
              </a:solidFill>
            </a:endParaRPr>
          </a:p>
          <a:p>
            <a:pPr marL="0" lvl="0" indent="0" algn="l" rtl="0">
              <a:spcBef>
                <a:spcPts val="0"/>
              </a:spcBef>
              <a:spcAft>
                <a:spcPts val="0"/>
              </a:spcAft>
              <a:buNone/>
            </a:pPr>
            <a:r>
              <a:rPr lang="en">
                <a:solidFill>
                  <a:schemeClr val="dk1"/>
                </a:solidFill>
              </a:rPr>
              <a:t>If </a:t>
            </a:r>
            <a:r>
              <a:rPr lang="en" i="1">
                <a:solidFill>
                  <a:schemeClr val="dk1"/>
                </a:solidFill>
              </a:rPr>
              <a:t>pid</a:t>
            </a:r>
            <a:r>
              <a:rPr lang="en">
                <a:solidFill>
                  <a:schemeClr val="dk1"/>
                </a:solidFill>
              </a:rPr>
              <a:t> is positive, then signal </a:t>
            </a:r>
            <a:r>
              <a:rPr lang="en" i="1">
                <a:solidFill>
                  <a:schemeClr val="dk1"/>
                </a:solidFill>
              </a:rPr>
              <a:t>sig</a:t>
            </a:r>
            <a:r>
              <a:rPr lang="en">
                <a:solidFill>
                  <a:schemeClr val="dk1"/>
                </a:solidFill>
              </a:rPr>
              <a:t> is sent to the process with the ID specified by </a:t>
            </a:r>
            <a:r>
              <a:rPr lang="en" i="1">
                <a:solidFill>
                  <a:schemeClr val="dk1"/>
                </a:solidFill>
              </a:rPr>
              <a:t>pid</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If </a:t>
            </a:r>
            <a:r>
              <a:rPr lang="en" i="1">
                <a:solidFill>
                  <a:schemeClr val="dk1"/>
                </a:solidFill>
              </a:rPr>
              <a:t>pid</a:t>
            </a:r>
            <a:r>
              <a:rPr lang="en">
                <a:solidFill>
                  <a:schemeClr val="dk1"/>
                </a:solidFill>
              </a:rPr>
              <a:t> equals 0, then </a:t>
            </a:r>
            <a:r>
              <a:rPr lang="en" i="1">
                <a:solidFill>
                  <a:schemeClr val="dk1"/>
                </a:solidFill>
              </a:rPr>
              <a:t>sig</a:t>
            </a:r>
            <a:r>
              <a:rPr lang="en">
                <a:solidFill>
                  <a:schemeClr val="dk1"/>
                </a:solidFill>
              </a:rPr>
              <a:t> is sent to every process in the process group of the calling process.</a:t>
            </a:r>
            <a:endParaRPr>
              <a:solidFill>
                <a:schemeClr val="dk1"/>
              </a:solidFill>
            </a:endParaRPr>
          </a:p>
          <a:p>
            <a:pPr marL="0" lvl="0" indent="0" algn="l" rtl="0">
              <a:spcBef>
                <a:spcPts val="0"/>
              </a:spcBef>
              <a:spcAft>
                <a:spcPts val="0"/>
              </a:spcAft>
              <a:buNone/>
            </a:pPr>
            <a:r>
              <a:rPr lang="en">
                <a:solidFill>
                  <a:schemeClr val="dk1"/>
                </a:solidFill>
              </a:rPr>
              <a:t>If </a:t>
            </a:r>
            <a:r>
              <a:rPr lang="en" i="1">
                <a:solidFill>
                  <a:schemeClr val="dk1"/>
                </a:solidFill>
              </a:rPr>
              <a:t>pid</a:t>
            </a:r>
            <a:r>
              <a:rPr lang="en">
                <a:solidFill>
                  <a:schemeClr val="dk1"/>
                </a:solidFill>
              </a:rPr>
              <a:t> equals -1, then </a:t>
            </a:r>
            <a:r>
              <a:rPr lang="en" i="1">
                <a:solidFill>
                  <a:schemeClr val="dk1"/>
                </a:solidFill>
              </a:rPr>
              <a:t>sig</a:t>
            </a:r>
            <a:r>
              <a:rPr lang="en">
                <a:solidFill>
                  <a:schemeClr val="dk1"/>
                </a:solidFill>
              </a:rPr>
              <a:t> is sent to every process for which the calling process has permission to send signals, except for process 1 (</a:t>
            </a:r>
            <a:r>
              <a:rPr lang="en" i="1">
                <a:solidFill>
                  <a:schemeClr val="dk1"/>
                </a:solidFill>
              </a:rPr>
              <a:t>init</a:t>
            </a:r>
            <a:r>
              <a:rPr lang="en">
                <a:solidFill>
                  <a:schemeClr val="dk1"/>
                </a:solidFill>
              </a:rPr>
              <a:t>), but see below.</a:t>
            </a:r>
            <a:endParaRPr>
              <a:solidFill>
                <a:schemeClr val="dk1"/>
              </a:solidFill>
            </a:endParaRPr>
          </a:p>
          <a:p>
            <a:pPr marL="0" lvl="0" indent="0" algn="l" rtl="0">
              <a:spcBef>
                <a:spcPts val="0"/>
              </a:spcBef>
              <a:spcAft>
                <a:spcPts val="0"/>
              </a:spcAft>
              <a:buNone/>
            </a:pPr>
            <a:r>
              <a:rPr lang="en">
                <a:solidFill>
                  <a:schemeClr val="dk1"/>
                </a:solidFill>
              </a:rPr>
              <a:t>If </a:t>
            </a:r>
            <a:r>
              <a:rPr lang="en" i="1">
                <a:solidFill>
                  <a:schemeClr val="dk1"/>
                </a:solidFill>
              </a:rPr>
              <a:t>pid</a:t>
            </a:r>
            <a:r>
              <a:rPr lang="en">
                <a:solidFill>
                  <a:schemeClr val="dk1"/>
                </a:solidFill>
              </a:rPr>
              <a:t> is less than -1, then </a:t>
            </a:r>
            <a:r>
              <a:rPr lang="en" i="1">
                <a:solidFill>
                  <a:schemeClr val="dk1"/>
                </a:solidFill>
              </a:rPr>
              <a:t>sig</a:t>
            </a:r>
            <a:r>
              <a:rPr lang="en">
                <a:solidFill>
                  <a:schemeClr val="dk1"/>
                </a:solidFill>
              </a:rPr>
              <a:t> is sent to every process in the process group whose ID is </a:t>
            </a:r>
            <a:r>
              <a:rPr lang="en" i="1">
                <a:solidFill>
                  <a:schemeClr val="dk1"/>
                </a:solidFill>
              </a:rPr>
              <a:t>-pid</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If </a:t>
            </a:r>
            <a:r>
              <a:rPr lang="en" i="1">
                <a:solidFill>
                  <a:schemeClr val="dk1"/>
                </a:solidFill>
              </a:rPr>
              <a:t>sig</a:t>
            </a:r>
            <a:r>
              <a:rPr lang="en">
                <a:solidFill>
                  <a:schemeClr val="dk1"/>
                </a:solidFill>
              </a:rPr>
              <a:t> is 0, then no signal is sent, but error checking is still performed; this can be used to check for the existence of a process ID or process group ID.</a:t>
            </a:r>
            <a:endParaRPr>
              <a:solidFill>
                <a:schemeClr val="dk1"/>
              </a:solidFill>
            </a:endParaRPr>
          </a:p>
          <a:p>
            <a:pPr marL="0" lvl="0" indent="0" algn="l" rtl="0">
              <a:spcBef>
                <a:spcPts val="0"/>
              </a:spcBef>
              <a:spcAft>
                <a:spcPts val="0"/>
              </a:spcAft>
              <a:buNone/>
            </a:pPr>
            <a:r>
              <a:rPr lang="en">
                <a:solidFill>
                  <a:schemeClr val="dk1"/>
                </a:solidFill>
              </a:rPr>
              <a:t>For a process to have permission to send a signal it must either be privileged (under Linux: have the </a:t>
            </a:r>
            <a:r>
              <a:rPr lang="en" b="1">
                <a:solidFill>
                  <a:schemeClr val="dk1"/>
                </a:solidFill>
              </a:rPr>
              <a:t>CAP_KILL</a:t>
            </a:r>
            <a:r>
              <a:rPr lang="en">
                <a:solidFill>
                  <a:schemeClr val="dk1"/>
                </a:solidFill>
              </a:rPr>
              <a:t> capability), or the real or effective user ID of the sending process must equal the real or saved set-user-ID of the target process. In the case of </a:t>
            </a:r>
            <a:r>
              <a:rPr lang="en" b="1">
                <a:solidFill>
                  <a:schemeClr val="dk1"/>
                </a:solidFill>
              </a:rPr>
              <a:t>SIGCONT</a:t>
            </a:r>
            <a:r>
              <a:rPr lang="en">
                <a:solidFill>
                  <a:schemeClr val="dk1"/>
                </a:solidFill>
              </a:rPr>
              <a:t> it suffices when the sending and receiving processes belong to the same session.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810799794_0_10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81079979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810799794_0_10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810799794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390f5597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390f5597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31230cff3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31230cff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810799794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81079979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i="1" dirty="0">
                <a:solidFill>
                  <a:schemeClr val="dk1"/>
                </a:solidFill>
              </a:rPr>
              <a:t>Line buffering</a:t>
            </a:r>
            <a:r>
              <a:rPr lang="en" dirty="0">
                <a:solidFill>
                  <a:schemeClr val="dk1"/>
                </a:solidFill>
              </a:rPr>
              <a:t> – when characters come in the left, it holds on to them until it receives a newline, at which point they are all emitted out the right at once.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i="1" dirty="0">
                <a:solidFill>
                  <a:schemeClr val="dk1"/>
                </a:solidFill>
              </a:rPr>
              <a:t>Echo</a:t>
            </a:r>
            <a:r>
              <a:rPr lang="en" dirty="0">
                <a:solidFill>
                  <a:schemeClr val="dk1"/>
                </a:solidFill>
              </a:rPr>
              <a:t> – when a character comes in the left, in addition to being buffered or sent out the right, it is also sent back out the left. This is why you can see what you’re typing.</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i="1" dirty="0">
                <a:solidFill>
                  <a:schemeClr val="dk1"/>
                </a:solidFill>
              </a:rPr>
              <a:t>Line editing</a:t>
            </a:r>
            <a:r>
              <a:rPr lang="en" dirty="0">
                <a:solidFill>
                  <a:schemeClr val="dk1"/>
                </a:solidFill>
              </a:rPr>
              <a:t> – When the ERASE character (^?, ASCII 0x7f by default) comes in the left, assuming that there is anything in the input buffer, the last character in the input buffer is deleted, and the sequence "\b \b" is sent out the left. "\b" (ASCII 0x08) tells your terminal to move the cursor one column to the left, so this moves the cursor one column backwards, overwrites the last character with a blank space, and then moves the cursor back.</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i="1" dirty="0">
                <a:solidFill>
                  <a:schemeClr val="dk1"/>
                </a:solidFill>
              </a:rPr>
              <a:t>Newline translation</a:t>
            </a:r>
            <a:r>
              <a:rPr lang="en" dirty="0">
                <a:solidFill>
                  <a:schemeClr val="dk1"/>
                </a:solidFill>
              </a:rPr>
              <a:t> – if a newline ("\n", ASCII 0x0A) comes in the right, a carriage-return/line-feed combination (CRLF, "\r\n", ASCII 0x0D 0x0A) is sent out the left. While most programs on UNIX accept a bare "\n" as a newline, your terminal needs both – "\r" tells it to move the cursor to the beginning of the line, and "\n" tells it to move to the next line.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i="1" dirty="0">
                <a:solidFill>
                  <a:schemeClr val="dk1"/>
                </a:solidFill>
              </a:rPr>
              <a:t>Signal generation</a:t>
            </a:r>
            <a:r>
              <a:rPr lang="en" dirty="0">
                <a:solidFill>
                  <a:schemeClr val="dk1"/>
                </a:solidFill>
              </a:rPr>
              <a:t> – if a INTR (^C, ASCII 0x3 by default) comes in the left, it is discarded and a SIGINT is sent to the program on the far right. Similarly, if a SUSP (^Z, ASCII 0x1A) comes in the left, it is discarded and a SIGTSTP is sent to the program on the far right. (SIGTSTP, by default, stops a process. It differs from SIGSTOP primarily in that it can be caught and handled by a program, whereas SIGSTOP’s effect is unconditional)</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810799794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810799794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31230cff3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31230cff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1230cff3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1230cff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810799794_0_3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81079979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810799794_0_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810799794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810799794_0_5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810799794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pic>
        <p:nvPicPr>
          <p:cNvPr id="18" name="Google Shape;18;p2"/>
          <p:cNvPicPr preferRelativeResize="0"/>
          <p:nvPr/>
        </p:nvPicPr>
        <p:blipFill>
          <a:blip r:embed="rId2">
            <a:alphaModFix/>
          </a:blip>
          <a:stretch>
            <a:fillRect/>
          </a:stretch>
        </p:blipFill>
        <p:spPr>
          <a:xfrm>
            <a:off x="609600" y="533400"/>
            <a:ext cx="8001000" cy="2124075"/>
          </a:xfrm>
          <a:prstGeom prst="rect">
            <a:avLst/>
          </a:prstGeom>
          <a:noFill/>
          <a:ln>
            <a:noFill/>
          </a:ln>
        </p:spPr>
      </p:pic>
      <p:sp>
        <p:nvSpPr>
          <p:cNvPr id="19" name="Google Shape;19;p2"/>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20" name="Google Shape;20;p2"/>
          <p:cNvSpPr txBox="1">
            <a:spLocks noGrp="1"/>
          </p:cNvSpPr>
          <p:nvPr>
            <p:ph type="ctrTitle"/>
          </p:nvPr>
        </p:nvSpPr>
        <p:spPr>
          <a:xfrm>
            <a:off x="685800" y="1066800"/>
            <a:ext cx="7772400" cy="1447800"/>
          </a:xfrm>
          <a:prstGeom prst="rect">
            <a:avLst/>
          </a:prstGeom>
          <a:noFill/>
        </p:spPr>
        <p:txBody>
          <a:bodyPr spcFirstLastPara="1" wrap="square" lIns="91425" tIns="91425" rIns="91425" bIns="91425" anchor="ctr" anchorCtr="0"/>
          <a:lstStyle>
            <a:lvl1pPr lvl="0" algn="ctr" rtl="0">
              <a:spcBef>
                <a:spcPts val="0"/>
              </a:spcBef>
              <a:spcAft>
                <a:spcPts val="0"/>
              </a:spcAft>
              <a:buClr>
                <a:srgbClr val="CC0000"/>
              </a:buClr>
              <a:buSzPts val="4000"/>
              <a:buFont typeface="Open Sans"/>
              <a:buNone/>
              <a:defRPr sz="4000" b="0">
                <a:solidFill>
                  <a:srgbClr val="CC0000"/>
                </a:solidFill>
                <a:latin typeface="Open Sans"/>
                <a:ea typeface="Open Sans"/>
                <a:cs typeface="Open Sans"/>
                <a:sym typeface="Open Sa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 name="Google Shape;21;p2"/>
          <p:cNvSpPr txBox="1">
            <a:spLocks noGrp="1"/>
          </p:cNvSpPr>
          <p:nvPr>
            <p:ph type="subTitle" idx="2"/>
          </p:nvPr>
        </p:nvSpPr>
        <p:spPr>
          <a:xfrm>
            <a:off x="1524000" y="4724400"/>
            <a:ext cx="6019800" cy="762000"/>
          </a:xfrm>
          <a:prstGeom prst="rect">
            <a:avLst/>
          </a:prstGeom>
        </p:spPr>
        <p:txBody>
          <a:bodyPr spcFirstLastPara="1" wrap="square" lIns="91425" tIns="91425" rIns="91425" bIns="91425" anchor="ctr" anchorCtr="0"/>
          <a:lstStyle>
            <a:lvl1pPr lvl="0" algn="ctr" rtl="0">
              <a:spcBef>
                <a:spcPts val="0"/>
              </a:spcBef>
              <a:spcAft>
                <a:spcPts val="0"/>
              </a:spcAft>
              <a:buClr>
                <a:srgbClr val="000000"/>
              </a:buClr>
              <a:buSzPts val="2800"/>
              <a:buNone/>
              <a:defRPr sz="2800">
                <a:solidFill>
                  <a:srgbClr val="000000"/>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2" name="Google Shape;22;p2"/>
          <p:cNvSpPr txBox="1">
            <a:spLocks noGrp="1"/>
          </p:cNvSpPr>
          <p:nvPr>
            <p:ph type="subTitle" idx="3"/>
          </p:nvPr>
        </p:nvSpPr>
        <p:spPr>
          <a:xfrm>
            <a:off x="2133600" y="4038600"/>
            <a:ext cx="4876800" cy="609600"/>
          </a:xfrm>
          <a:prstGeom prst="rect">
            <a:avLst/>
          </a:prstGeom>
        </p:spPr>
        <p:txBody>
          <a:bodyPr spcFirstLastPara="1" wrap="square" lIns="91425" tIns="91425" rIns="91425" bIns="91425" anchor="ctr" anchorCtr="0"/>
          <a:lstStyle>
            <a:lvl1pPr lvl="0" algn="ctr" rtl="0">
              <a:spcBef>
                <a:spcPts val="600"/>
              </a:spcBef>
              <a:spcAft>
                <a:spcPts val="0"/>
              </a:spcAft>
              <a:buNone/>
              <a:defRPr sz="1800"/>
            </a:lvl1pPr>
            <a:lvl2pPr lvl="1" algn="ctr" rtl="0">
              <a:spcBef>
                <a:spcPts val="600"/>
              </a:spcBef>
              <a:spcAft>
                <a:spcPts val="0"/>
              </a:spcAft>
              <a:buNone/>
              <a:defRPr/>
            </a:lvl2pPr>
            <a:lvl3pPr lvl="2" algn="ctr" rtl="0">
              <a:spcBef>
                <a:spcPts val="600"/>
              </a:spcBef>
              <a:spcAft>
                <a:spcPts val="0"/>
              </a:spcAft>
              <a:buNone/>
              <a:defRPr/>
            </a:lvl3pPr>
            <a:lvl4pPr lvl="3" algn="ctr" rtl="0">
              <a:spcBef>
                <a:spcPts val="600"/>
              </a:spcBef>
              <a:spcAft>
                <a:spcPts val="0"/>
              </a:spcAft>
              <a:buNone/>
              <a:defRPr/>
            </a:lvl4pPr>
            <a:lvl5pPr lvl="4" algn="ctr" rtl="0">
              <a:spcBef>
                <a:spcPts val="600"/>
              </a:spcBef>
              <a:spcAft>
                <a:spcPts val="0"/>
              </a:spcAft>
              <a:buNone/>
              <a:defRPr/>
            </a:lvl5pPr>
            <a:lvl6pPr lvl="5" algn="ctr" rtl="0">
              <a:spcBef>
                <a:spcPts val="600"/>
              </a:spcBef>
              <a:spcAft>
                <a:spcPts val="0"/>
              </a:spcAft>
              <a:buNone/>
              <a:defRPr/>
            </a:lvl6pPr>
            <a:lvl7pPr lvl="6" algn="ctr" rtl="0">
              <a:spcBef>
                <a:spcPts val="600"/>
              </a:spcBef>
              <a:spcAft>
                <a:spcPts val="0"/>
              </a:spcAft>
              <a:buNone/>
              <a:defRPr/>
            </a:lvl7pPr>
            <a:lvl8pPr lvl="7" algn="ctr" rtl="0">
              <a:spcBef>
                <a:spcPts val="600"/>
              </a:spcBef>
              <a:spcAft>
                <a:spcPts val="0"/>
              </a:spcAft>
              <a:buNone/>
              <a:defRPr/>
            </a:lvl8pPr>
            <a:lvl9pPr lvl="8" algn="ctr">
              <a:spcBef>
                <a:spcPts val="600"/>
              </a:spcBef>
              <a:spcAft>
                <a:spcPts val="0"/>
              </a:spcAft>
              <a:buNone/>
              <a:defRPr/>
            </a:lvl9pPr>
          </a:lstStyle>
          <a:p>
            <a:endParaRPr/>
          </a:p>
        </p:txBody>
      </p:sp>
      <p:sp>
        <p:nvSpPr>
          <p:cNvPr id="23" name="Google Shape;23;p2"/>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lgn="ctr" rtl="0">
              <a:buNone/>
              <a:defRPr sz="1100">
                <a:solidFill>
                  <a:srgbClr val="980000"/>
                </a:solidFill>
                <a:latin typeface="Open Sans"/>
                <a:ea typeface="Open Sans"/>
                <a:cs typeface="Open Sans"/>
                <a:sym typeface="Open Sans"/>
              </a:defRPr>
            </a:lvl1pPr>
            <a:lvl2pPr lvl="1" algn="ctr" rtl="0">
              <a:buNone/>
              <a:defRPr sz="1100">
                <a:solidFill>
                  <a:srgbClr val="980000"/>
                </a:solidFill>
                <a:latin typeface="Open Sans"/>
                <a:ea typeface="Open Sans"/>
                <a:cs typeface="Open Sans"/>
                <a:sym typeface="Open Sans"/>
              </a:defRPr>
            </a:lvl2pPr>
            <a:lvl3pPr lvl="2" algn="ctr" rtl="0">
              <a:buNone/>
              <a:defRPr sz="1100">
                <a:solidFill>
                  <a:srgbClr val="980000"/>
                </a:solidFill>
                <a:latin typeface="Open Sans"/>
                <a:ea typeface="Open Sans"/>
                <a:cs typeface="Open Sans"/>
                <a:sym typeface="Open Sans"/>
              </a:defRPr>
            </a:lvl3pPr>
            <a:lvl4pPr lvl="3" algn="ctr" rtl="0">
              <a:buNone/>
              <a:defRPr sz="1100">
                <a:solidFill>
                  <a:srgbClr val="980000"/>
                </a:solidFill>
                <a:latin typeface="Open Sans"/>
                <a:ea typeface="Open Sans"/>
                <a:cs typeface="Open Sans"/>
                <a:sym typeface="Open Sans"/>
              </a:defRPr>
            </a:lvl4pPr>
            <a:lvl5pPr lvl="4" algn="ctr" rtl="0">
              <a:buNone/>
              <a:defRPr sz="1100">
                <a:solidFill>
                  <a:srgbClr val="980000"/>
                </a:solidFill>
                <a:latin typeface="Open Sans"/>
                <a:ea typeface="Open Sans"/>
                <a:cs typeface="Open Sans"/>
                <a:sym typeface="Open Sans"/>
              </a:defRPr>
            </a:lvl5pPr>
            <a:lvl6pPr lvl="5" algn="ctr" rtl="0">
              <a:buNone/>
              <a:defRPr sz="1100">
                <a:solidFill>
                  <a:srgbClr val="980000"/>
                </a:solidFill>
                <a:latin typeface="Open Sans"/>
                <a:ea typeface="Open Sans"/>
                <a:cs typeface="Open Sans"/>
                <a:sym typeface="Open Sans"/>
              </a:defRPr>
            </a:lvl6pPr>
            <a:lvl7pPr lvl="6" algn="ctr" rtl="0">
              <a:buNone/>
              <a:defRPr sz="1100">
                <a:solidFill>
                  <a:srgbClr val="980000"/>
                </a:solidFill>
                <a:latin typeface="Open Sans"/>
                <a:ea typeface="Open Sans"/>
                <a:cs typeface="Open Sans"/>
                <a:sym typeface="Open Sans"/>
              </a:defRPr>
            </a:lvl7pPr>
            <a:lvl8pPr lvl="7" algn="ctr" rtl="0">
              <a:buNone/>
              <a:defRPr sz="1100">
                <a:solidFill>
                  <a:srgbClr val="980000"/>
                </a:solidFill>
                <a:latin typeface="Open Sans"/>
                <a:ea typeface="Open Sans"/>
                <a:cs typeface="Open Sans"/>
                <a:sym typeface="Open Sans"/>
              </a:defRPr>
            </a:lvl8pPr>
            <a:lvl9pPr lvl="8" algn="ctr" rtl="0">
              <a:buNone/>
              <a:defRPr sz="1100">
                <a:solidFill>
                  <a:srgbClr val="98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3"/>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a:spcBef>
                <a:spcPts val="0"/>
              </a:spcBef>
              <a:spcAft>
                <a:spcPts val="0"/>
              </a:spcAft>
              <a:buClr>
                <a:srgbClr val="BD0000"/>
              </a:buClr>
              <a:buSzPts val="3600"/>
              <a:buNone/>
              <a:defRPr>
                <a:solidFill>
                  <a:srgbClr val="BD000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Google Shape;27;p3"/>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55600">
              <a:spcBef>
                <a:spcPts val="0"/>
              </a:spcBef>
              <a:spcAft>
                <a:spcPts val="0"/>
              </a:spcAft>
              <a:buSzPts val="2000"/>
              <a:buChar char="○"/>
              <a:defRPr sz="20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3"/>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9" name="Google Shape;29;p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a:spcBef>
                <a:spcPts val="60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Centered">
  <p:cSld name="TITLE_AND_BODY_1">
    <p:spTree>
      <p:nvGrpSpPr>
        <p:cNvPr id="1" name="Shape 30"/>
        <p:cNvGrpSpPr/>
        <p:nvPr/>
      </p:nvGrpSpPr>
      <p:grpSpPr>
        <a:xfrm>
          <a:off x="0" y="0"/>
          <a:ext cx="0" cy="0"/>
          <a:chOff x="0" y="0"/>
          <a:chExt cx="0" cy="0"/>
        </a:xfrm>
      </p:grpSpPr>
      <p:sp>
        <p:nvSpPr>
          <p:cNvPr id="31" name="Google Shape;31;p4"/>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4"/>
          <p:cNvSpPr txBox="1">
            <a:spLocks noGrp="1"/>
          </p:cNvSpPr>
          <p:nvPr>
            <p:ph type="body" idx="1"/>
          </p:nvPr>
        </p:nvSpPr>
        <p:spPr>
          <a:xfrm>
            <a:off x="228600" y="1295400"/>
            <a:ext cx="8763000" cy="4625700"/>
          </a:xfrm>
          <a:prstGeom prst="rect">
            <a:avLst/>
          </a:prstGeom>
        </p:spPr>
        <p:txBody>
          <a:bodyPr spcFirstLastPara="1" wrap="square" lIns="91425" tIns="91425" rIns="91425" bIns="91425" anchor="ctr"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4" name="Google Shape;34;p4"/>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4"/>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8" name="Google Shape;38;p5"/>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0" name="Google Shape;40;p5"/>
          <p:cNvSpPr txBox="1">
            <a:spLocks noGrp="1"/>
          </p:cNvSpPr>
          <p:nvPr>
            <p:ph type="body" idx="1"/>
          </p:nvPr>
        </p:nvSpPr>
        <p:spPr>
          <a:xfrm>
            <a:off x="2286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1" name="Google Shape;41;p5"/>
          <p:cNvSpPr txBox="1">
            <a:spLocks noGrp="1"/>
          </p:cNvSpPr>
          <p:nvPr>
            <p:ph type="body" idx="2"/>
          </p:nvPr>
        </p:nvSpPr>
        <p:spPr>
          <a:xfrm>
            <a:off x="46482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5"/>
          <p:cNvSpPr txBox="1">
            <a:spLocks noGrp="1"/>
          </p:cNvSpPr>
          <p:nvPr>
            <p:ph type="subTitle" idx="3"/>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5" name="Google Shape;45;p6"/>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7" name="Google Shape;47;p6"/>
          <p:cNvSpPr txBox="1">
            <a:spLocks noGrp="1"/>
          </p:cNvSpPr>
          <p:nvPr>
            <p:ph type="subTitle" idx="1"/>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7"/>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50" name="Google Shape;50;p7"/>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1" name="Google Shape;51;p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4" name="Google Shape;54;p8"/>
          <p:cNvSpPr txBox="1">
            <a:spLocks noGrp="1"/>
          </p:cNvSpPr>
          <p:nvPr>
            <p:ph type="subTitle" idx="1"/>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marL="914400" lvl="1"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marL="1371600" lvl="2"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marL="1828800" lvl="3"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marL="2286000" lvl="4"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marL="2743200" lvl="5"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marL="3200400" lvl="6"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marL="3657600" lvl="7"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marL="4114800" lvl="8"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a:endParaRPr/>
          </a:p>
        </p:txBody>
      </p:sp>
      <p:sp>
        <p:nvSpPr>
          <p:cNvPr id="8" name="Google Shape;8;p1"/>
          <p:cNvSpPr/>
          <p:nvPr/>
        </p:nvSpPr>
        <p:spPr>
          <a:xfrm>
            <a:off x="0" y="0"/>
            <a:ext cx="4572000" cy="304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4572000" y="0"/>
            <a:ext cx="4572000" cy="304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0" y="6629400"/>
            <a:ext cx="3048000" cy="228600"/>
          </a:xfrm>
          <a:prstGeom prst="rect">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3048000" y="6629400"/>
            <a:ext cx="3048000" cy="228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6096000" y="6629400"/>
            <a:ext cx="3048000" cy="2286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txBox="1">
            <a:spLocks noGrp="1"/>
          </p:cNvSpPr>
          <p:nvPr>
            <p:ph type="sldNum" idx="12"/>
          </p:nvPr>
        </p:nvSpPr>
        <p:spPr>
          <a:xfrm>
            <a:off x="8671500" y="6638100"/>
            <a:ext cx="472500" cy="219900"/>
          </a:xfrm>
          <a:prstGeom prst="rect">
            <a:avLst/>
          </a:prstGeom>
          <a:noFill/>
          <a:ln>
            <a:noFill/>
          </a:ln>
        </p:spPr>
        <p:txBody>
          <a:bodyPr spcFirstLastPara="1" wrap="square" lIns="91425" tIns="91425" rIns="91425" bIns="91425" anchor="ctr" anchorCtr="0">
            <a:noAutofit/>
          </a:bodyPr>
          <a:lstStyle>
            <a:lvl1pPr lvl="0" algn="ctr">
              <a:buNone/>
              <a:defRPr sz="1100">
                <a:solidFill>
                  <a:srgbClr val="980000"/>
                </a:solidFill>
                <a:latin typeface="Open Sans"/>
                <a:ea typeface="Open Sans"/>
                <a:cs typeface="Open Sans"/>
                <a:sym typeface="Open Sans"/>
              </a:defRPr>
            </a:lvl1pPr>
            <a:lvl2pPr lvl="1" algn="ctr">
              <a:buNone/>
              <a:defRPr sz="1100">
                <a:solidFill>
                  <a:srgbClr val="980000"/>
                </a:solidFill>
                <a:latin typeface="Open Sans"/>
                <a:ea typeface="Open Sans"/>
                <a:cs typeface="Open Sans"/>
                <a:sym typeface="Open Sans"/>
              </a:defRPr>
            </a:lvl2pPr>
            <a:lvl3pPr lvl="2" algn="ctr">
              <a:buNone/>
              <a:defRPr sz="1100">
                <a:solidFill>
                  <a:srgbClr val="980000"/>
                </a:solidFill>
                <a:latin typeface="Open Sans"/>
                <a:ea typeface="Open Sans"/>
                <a:cs typeface="Open Sans"/>
                <a:sym typeface="Open Sans"/>
              </a:defRPr>
            </a:lvl3pPr>
            <a:lvl4pPr lvl="3" algn="ctr">
              <a:buNone/>
              <a:defRPr sz="1100">
                <a:solidFill>
                  <a:srgbClr val="980000"/>
                </a:solidFill>
                <a:latin typeface="Open Sans"/>
                <a:ea typeface="Open Sans"/>
                <a:cs typeface="Open Sans"/>
                <a:sym typeface="Open Sans"/>
              </a:defRPr>
            </a:lvl4pPr>
            <a:lvl5pPr lvl="4" algn="ctr">
              <a:buNone/>
              <a:defRPr sz="1100">
                <a:solidFill>
                  <a:srgbClr val="980000"/>
                </a:solidFill>
                <a:latin typeface="Open Sans"/>
                <a:ea typeface="Open Sans"/>
                <a:cs typeface="Open Sans"/>
                <a:sym typeface="Open Sans"/>
              </a:defRPr>
            </a:lvl5pPr>
            <a:lvl6pPr lvl="5" algn="ctr">
              <a:buNone/>
              <a:defRPr sz="1100">
                <a:solidFill>
                  <a:srgbClr val="980000"/>
                </a:solidFill>
                <a:latin typeface="Open Sans"/>
                <a:ea typeface="Open Sans"/>
                <a:cs typeface="Open Sans"/>
                <a:sym typeface="Open Sans"/>
              </a:defRPr>
            </a:lvl6pPr>
            <a:lvl7pPr lvl="6" algn="ctr">
              <a:buNone/>
              <a:defRPr sz="1100">
                <a:solidFill>
                  <a:srgbClr val="980000"/>
                </a:solidFill>
                <a:latin typeface="Open Sans"/>
                <a:ea typeface="Open Sans"/>
                <a:cs typeface="Open Sans"/>
                <a:sym typeface="Open Sans"/>
              </a:defRPr>
            </a:lvl7pPr>
            <a:lvl8pPr lvl="7" algn="ctr">
              <a:buNone/>
              <a:defRPr sz="1100">
                <a:solidFill>
                  <a:srgbClr val="980000"/>
                </a:solidFill>
                <a:latin typeface="Open Sans"/>
                <a:ea typeface="Open Sans"/>
                <a:cs typeface="Open Sans"/>
                <a:sym typeface="Open Sans"/>
              </a:defRPr>
            </a:lvl8pPr>
            <a:lvl9pPr lvl="8" algn="ctr">
              <a:buNone/>
              <a:defRPr sz="1100">
                <a:solidFill>
                  <a:srgbClr val="98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4" name="Google Shape;14;p1"/>
          <p:cNvSpPr txBox="1"/>
          <p:nvPr/>
        </p:nvSpPr>
        <p:spPr>
          <a:xfrm>
            <a:off x="6172200" y="6629400"/>
            <a:ext cx="25908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980000"/>
                </a:solidFill>
                <a:latin typeface="Open Sans"/>
                <a:ea typeface="Open Sans"/>
                <a:cs typeface="Open Sans"/>
                <a:sym typeface="Open Sans"/>
              </a:rPr>
              <a:t>10/05/18</a:t>
            </a:r>
            <a:endParaRPr sz="1100">
              <a:solidFill>
                <a:srgbClr val="980000"/>
              </a:solidFill>
              <a:latin typeface="Open Sans"/>
              <a:ea typeface="Open Sans"/>
              <a:cs typeface="Open Sans"/>
              <a:sym typeface="Open Sans"/>
            </a:endParaRPr>
          </a:p>
        </p:txBody>
      </p:sp>
      <p:sp>
        <p:nvSpPr>
          <p:cNvPr id="15" name="Google Shape;15;p1"/>
          <p:cNvSpPr txBox="1"/>
          <p:nvPr/>
        </p:nvSpPr>
        <p:spPr>
          <a:xfrm>
            <a:off x="3048000" y="6629400"/>
            <a:ext cx="30480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980000"/>
                </a:solidFill>
                <a:latin typeface="Open Sans"/>
                <a:ea typeface="Open Sans"/>
                <a:cs typeface="Open Sans"/>
                <a:sym typeface="Open Sans"/>
              </a:rPr>
              <a:t>Discussion 1A : Project 1A</a:t>
            </a:r>
            <a:endParaRPr sz="1100">
              <a:solidFill>
                <a:srgbClr val="980000"/>
              </a:solidFill>
              <a:latin typeface="Open Sans"/>
              <a:ea typeface="Open Sans"/>
              <a:cs typeface="Open Sans"/>
              <a:sym typeface="Open Sans"/>
            </a:endParaRPr>
          </a:p>
        </p:txBody>
      </p:sp>
      <p:sp>
        <p:nvSpPr>
          <p:cNvPr id="16" name="Google Shape;16;p1"/>
          <p:cNvSpPr txBox="1"/>
          <p:nvPr/>
        </p:nvSpPr>
        <p:spPr>
          <a:xfrm>
            <a:off x="0" y="6629400"/>
            <a:ext cx="30480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pen Sans"/>
                <a:ea typeface="Open Sans"/>
                <a:cs typeface="Open Sans"/>
                <a:sym typeface="Open Sans"/>
              </a:rPr>
              <a:t>CS 111</a:t>
            </a:r>
            <a:endParaRPr sz="1100">
              <a:solidFill>
                <a:srgbClr val="FFFFFF"/>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9"/>
          <p:cNvSpPr txBox="1">
            <a:spLocks noGrp="1"/>
          </p:cNvSpPr>
          <p:nvPr>
            <p:ph type="ctrTitle"/>
          </p:nvPr>
        </p:nvSpPr>
        <p:spPr>
          <a:xfrm>
            <a:off x="685800" y="1066800"/>
            <a:ext cx="7772400" cy="14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1A</a:t>
            </a:r>
            <a:endParaRPr/>
          </a:p>
        </p:txBody>
      </p:sp>
      <p:sp>
        <p:nvSpPr>
          <p:cNvPr id="60" name="Google Shape;60;p9"/>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CS111 Discussion </a:t>
            </a:r>
            <a:r>
              <a:rPr lang="en" dirty="0" smtClean="0"/>
              <a:t>1</a:t>
            </a:r>
            <a:r>
              <a:rPr lang="en-US" dirty="0" smtClean="0"/>
              <a:t>D</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Workflow</a:t>
            </a:r>
            <a:endParaRPr/>
          </a:p>
        </p:txBody>
      </p:sp>
      <p:sp>
        <p:nvSpPr>
          <p:cNvPr id="173" name="Google Shape;173;p22"/>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tcgetattr(0, save)</a:t>
            </a:r>
            <a:endParaRPr/>
          </a:p>
          <a:p>
            <a:pPr marL="457200" lvl="0" indent="-393700" algn="l" rtl="0">
              <a:spcBef>
                <a:spcPts val="0"/>
              </a:spcBef>
              <a:spcAft>
                <a:spcPts val="0"/>
              </a:spcAft>
              <a:buSzPts val="2600"/>
              <a:buChar char="●"/>
            </a:pPr>
            <a:r>
              <a:rPr lang="en"/>
              <a:t>Make a copy </a:t>
            </a:r>
            <a:endParaRPr/>
          </a:p>
          <a:p>
            <a:pPr marL="457200" lvl="0" indent="-393700" algn="l" rtl="0">
              <a:spcBef>
                <a:spcPts val="0"/>
              </a:spcBef>
              <a:spcAft>
                <a:spcPts val="0"/>
              </a:spcAft>
              <a:buSzPts val="2600"/>
              <a:buChar char="●"/>
            </a:pPr>
            <a:r>
              <a:rPr lang="en"/>
              <a:t>Modify flags </a:t>
            </a:r>
            <a:endParaRPr/>
          </a:p>
          <a:p>
            <a:pPr marL="457200" lvl="0" indent="-393700" algn="l" rtl="0">
              <a:spcBef>
                <a:spcPts val="0"/>
              </a:spcBef>
              <a:spcAft>
                <a:spcPts val="0"/>
              </a:spcAft>
              <a:buSzPts val="2600"/>
              <a:buChar char="●"/>
            </a:pPr>
            <a:r>
              <a:rPr lang="en"/>
              <a:t>tcsetattr(0, TCSANOW, mod_copy)</a:t>
            </a: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Be able to restore:</a:t>
            </a:r>
            <a:endParaRPr/>
          </a:p>
          <a:p>
            <a:pPr marL="914400" lvl="1" indent="-355600" algn="l" rtl="0">
              <a:spcBef>
                <a:spcPts val="0"/>
              </a:spcBef>
              <a:spcAft>
                <a:spcPts val="0"/>
              </a:spcAft>
              <a:buSzPts val="2000"/>
              <a:buChar char="○"/>
            </a:pPr>
            <a:r>
              <a:rPr lang="en"/>
              <a:t>tcsetattr(0, ... , save)</a:t>
            </a:r>
            <a:endParaRPr/>
          </a:p>
        </p:txBody>
      </p:sp>
      <p:sp>
        <p:nvSpPr>
          <p:cNvPr id="174" name="Google Shape;174;p22"/>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Terminal I/O</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stty(1)</a:t>
            </a:r>
            <a:endParaRPr/>
          </a:p>
        </p:txBody>
      </p:sp>
      <p:sp>
        <p:nvSpPr>
          <p:cNvPr id="180" name="Google Shape;180;p23"/>
          <p:cNvSpPr txBox="1">
            <a:spLocks noGrp="1"/>
          </p:cNvSpPr>
          <p:nvPr>
            <p:ph type="body" idx="1"/>
          </p:nvPr>
        </p:nvSpPr>
        <p:spPr>
          <a:xfrm>
            <a:off x="228600" y="1447800"/>
            <a:ext cx="8763000" cy="274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change and print terminal line settings</a:t>
            </a: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You can modify pretty much anything</a:t>
            </a:r>
            <a:endParaRPr/>
          </a:p>
          <a:p>
            <a:pPr marL="914400" lvl="1" indent="-355600" algn="l" rtl="0">
              <a:spcBef>
                <a:spcPts val="0"/>
              </a:spcBef>
              <a:spcAft>
                <a:spcPts val="0"/>
              </a:spcAft>
              <a:buSzPts val="2000"/>
              <a:buChar char="○"/>
            </a:pPr>
            <a:r>
              <a:rPr lang="en"/>
              <a:t>Remove echo -&gt; stty -echo</a:t>
            </a:r>
            <a:endParaRPr/>
          </a:p>
          <a:p>
            <a:pPr marL="914400" lvl="1" indent="-355600" algn="l" rtl="0">
              <a:spcBef>
                <a:spcPts val="0"/>
              </a:spcBef>
              <a:spcAft>
                <a:spcPts val="0"/>
              </a:spcAft>
              <a:buSzPts val="2000"/>
              <a:buChar char="○"/>
            </a:pPr>
            <a:r>
              <a:rPr lang="en"/>
              <a:t>Change ‘backspace’ character -&gt; stty erase z</a:t>
            </a:r>
            <a:endParaRPr/>
          </a:p>
          <a:p>
            <a:pPr marL="914400" lvl="1" indent="-355600" algn="l" rtl="0">
              <a:spcBef>
                <a:spcPts val="0"/>
              </a:spcBef>
              <a:spcAft>
                <a:spcPts val="0"/>
              </a:spcAft>
              <a:buSzPts val="2000"/>
              <a:buChar char="○"/>
            </a:pPr>
            <a:r>
              <a:rPr lang="en"/>
              <a:t>If things get weird : stty sane (built-in combo of stty options)</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81" name="Google Shape;181;p2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--shell</a:t>
            </a:r>
            <a:endParaRPr/>
          </a:p>
        </p:txBody>
      </p:sp>
      <p:sp>
        <p:nvSpPr>
          <p:cNvPr id="187" name="Google Shape;187;p24"/>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Execute a new shell :</a:t>
            </a:r>
            <a:endParaRPr/>
          </a:p>
          <a:p>
            <a:pPr marL="914400" lvl="1" indent="-355600" algn="l" rtl="0">
              <a:spcBef>
                <a:spcPts val="0"/>
              </a:spcBef>
              <a:spcAft>
                <a:spcPts val="0"/>
              </a:spcAft>
              <a:buSzPts val="2000"/>
              <a:buChar char="○"/>
            </a:pPr>
            <a:r>
              <a:rPr lang="en"/>
              <a:t>Whose standard input is a pipe from the terminal</a:t>
            </a:r>
            <a:endParaRPr/>
          </a:p>
          <a:p>
            <a:pPr marL="914400" lvl="1" indent="-355600" algn="l" rtl="0">
              <a:spcBef>
                <a:spcPts val="0"/>
              </a:spcBef>
              <a:spcAft>
                <a:spcPts val="0"/>
              </a:spcAft>
              <a:buSzPts val="2000"/>
              <a:buChar char="○"/>
            </a:pPr>
            <a:r>
              <a:rPr lang="en"/>
              <a:t>Whose standard outputs/error are pipes to the terminal</a:t>
            </a:r>
            <a:endParaRPr/>
          </a:p>
          <a:p>
            <a:pPr marL="457200" lvl="0" indent="-393700" algn="l" rtl="0">
              <a:spcBef>
                <a:spcPts val="0"/>
              </a:spcBef>
              <a:spcAft>
                <a:spcPts val="0"/>
              </a:spcAft>
              <a:buSzPts val="2600"/>
              <a:buChar char="●"/>
            </a:pPr>
            <a:r>
              <a:rPr lang="en"/>
              <a:t>Read input from the keyboard :</a:t>
            </a:r>
            <a:endParaRPr/>
          </a:p>
          <a:p>
            <a:pPr marL="914400" lvl="1" indent="-355600" algn="l" rtl="0">
              <a:spcBef>
                <a:spcPts val="0"/>
              </a:spcBef>
              <a:spcAft>
                <a:spcPts val="0"/>
              </a:spcAft>
              <a:buSzPts val="2000"/>
              <a:buChar char="○"/>
            </a:pPr>
            <a:r>
              <a:rPr lang="en"/>
              <a:t>Echo it to stdout</a:t>
            </a:r>
            <a:endParaRPr/>
          </a:p>
          <a:p>
            <a:pPr marL="914400" lvl="1" indent="-355600" algn="l" rtl="0">
              <a:spcBef>
                <a:spcPts val="0"/>
              </a:spcBef>
              <a:spcAft>
                <a:spcPts val="0"/>
              </a:spcAft>
              <a:buSzPts val="2000"/>
              <a:buChar char="○"/>
            </a:pPr>
            <a:r>
              <a:rPr lang="en"/>
              <a:t>Forward it to the new shell</a:t>
            </a: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There will not be a strict alternation between input form the keyboard and output from the shell!</a:t>
            </a:r>
            <a:endParaRPr/>
          </a:p>
        </p:txBody>
      </p:sp>
      <p:sp>
        <p:nvSpPr>
          <p:cNvPr id="188" name="Google Shape;188;p24"/>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Inter-process communication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fork(2)</a:t>
            </a:r>
            <a:endParaRPr dirty="0"/>
          </a:p>
        </p:txBody>
      </p:sp>
      <p:sp>
        <p:nvSpPr>
          <p:cNvPr id="215" name="Google Shape;215;p28"/>
          <p:cNvSpPr txBox="1">
            <a:spLocks noGrp="1"/>
          </p:cNvSpPr>
          <p:nvPr>
            <p:ph type="body" idx="1"/>
          </p:nvPr>
        </p:nvSpPr>
        <p:spPr>
          <a:xfrm>
            <a:off x="228600" y="1447800"/>
            <a:ext cx="8763000" cy="63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Create a child process </a:t>
            </a:r>
            <a:endParaRPr/>
          </a:p>
        </p:txBody>
      </p:sp>
      <p:sp>
        <p:nvSpPr>
          <p:cNvPr id="216" name="Google Shape;216;p28"/>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17" name="Google Shape;217;p28"/>
          <p:cNvPicPr preferRelativeResize="0"/>
          <p:nvPr/>
        </p:nvPicPr>
        <p:blipFill>
          <a:blip r:embed="rId3">
            <a:alphaModFix/>
          </a:blip>
          <a:stretch>
            <a:fillRect/>
          </a:stretch>
        </p:blipFill>
        <p:spPr>
          <a:xfrm>
            <a:off x="4194125" y="2657050"/>
            <a:ext cx="2114550" cy="361950"/>
          </a:xfrm>
          <a:prstGeom prst="rect">
            <a:avLst/>
          </a:prstGeom>
          <a:noFill/>
          <a:ln>
            <a:noFill/>
          </a:ln>
        </p:spPr>
      </p:pic>
      <p:sp>
        <p:nvSpPr>
          <p:cNvPr id="218" name="Google Shape;218;p28"/>
          <p:cNvSpPr txBox="1"/>
          <p:nvPr/>
        </p:nvSpPr>
        <p:spPr>
          <a:xfrm>
            <a:off x="392625" y="2342725"/>
            <a:ext cx="2826900" cy="990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Success:</a:t>
            </a:r>
            <a:endParaRPr b="1"/>
          </a:p>
          <a:p>
            <a:pPr marL="457200" lvl="0" indent="-317500" algn="l" rtl="0">
              <a:spcBef>
                <a:spcPts val="0"/>
              </a:spcBef>
              <a:spcAft>
                <a:spcPts val="0"/>
              </a:spcAft>
              <a:buSzPts val="1400"/>
              <a:buChar char="●"/>
            </a:pPr>
            <a:r>
              <a:rPr lang="en"/>
              <a:t>Parent receives child PID</a:t>
            </a:r>
            <a:endParaRPr/>
          </a:p>
          <a:p>
            <a:pPr marL="457200" lvl="0" indent="-317500" algn="l" rtl="0">
              <a:spcBef>
                <a:spcPts val="0"/>
              </a:spcBef>
              <a:spcAft>
                <a:spcPts val="0"/>
              </a:spcAft>
              <a:buSzPts val="1400"/>
              <a:buChar char="●"/>
            </a:pPr>
            <a:r>
              <a:rPr lang="en"/>
              <a:t>Child receives 0</a:t>
            </a:r>
            <a:endParaRPr/>
          </a:p>
          <a:p>
            <a:pPr marL="0" lvl="0" indent="0" algn="l" rtl="0">
              <a:spcBef>
                <a:spcPts val="0"/>
              </a:spcBef>
              <a:spcAft>
                <a:spcPts val="0"/>
              </a:spcAft>
              <a:buNone/>
            </a:pPr>
            <a:r>
              <a:rPr lang="en" b="1"/>
              <a:t>Error:</a:t>
            </a:r>
            <a:r>
              <a:rPr lang="en"/>
              <a:t> Parent receives -1 </a:t>
            </a:r>
            <a:endParaRPr/>
          </a:p>
        </p:txBody>
      </p:sp>
      <p:cxnSp>
        <p:nvCxnSpPr>
          <p:cNvPr id="219" name="Google Shape;219;p28"/>
          <p:cNvCxnSpPr>
            <a:stCxn id="218" idx="3"/>
            <a:endCxn id="217" idx="1"/>
          </p:cNvCxnSpPr>
          <p:nvPr/>
        </p:nvCxnSpPr>
        <p:spPr>
          <a:xfrm>
            <a:off x="3219525" y="2838025"/>
            <a:ext cx="974700" cy="0"/>
          </a:xfrm>
          <a:prstGeom prst="straightConnector1">
            <a:avLst/>
          </a:prstGeom>
          <a:noFill/>
          <a:ln w="9525" cap="flat" cmpd="sng">
            <a:solidFill>
              <a:schemeClr val="dk2"/>
            </a:solidFill>
            <a:prstDash val="solid"/>
            <a:round/>
            <a:headEnd type="none" w="med" len="med"/>
            <a:tailEnd type="triangle" w="med" len="med"/>
          </a:ln>
        </p:spPr>
      </p:cxnSp>
      <p:pic>
        <p:nvPicPr>
          <p:cNvPr id="220" name="Google Shape;220;p28"/>
          <p:cNvPicPr preferRelativeResize="0"/>
          <p:nvPr/>
        </p:nvPicPr>
        <p:blipFill>
          <a:blip r:embed="rId4">
            <a:alphaModFix/>
          </a:blip>
          <a:stretch>
            <a:fillRect/>
          </a:stretch>
        </p:blipFill>
        <p:spPr>
          <a:xfrm>
            <a:off x="152400" y="3485725"/>
            <a:ext cx="5213601" cy="2738325"/>
          </a:xfrm>
          <a:prstGeom prst="rect">
            <a:avLst/>
          </a:prstGeom>
          <a:noFill/>
          <a:ln>
            <a:noFill/>
          </a:ln>
        </p:spPr>
      </p:pic>
      <p:sp>
        <p:nvSpPr>
          <p:cNvPr id="221" name="Google Shape;221;p28"/>
          <p:cNvSpPr/>
          <p:nvPr/>
        </p:nvSpPr>
        <p:spPr>
          <a:xfrm>
            <a:off x="641300" y="4449850"/>
            <a:ext cx="4436700" cy="536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txBox="1"/>
          <p:nvPr/>
        </p:nvSpPr>
        <p:spPr>
          <a:xfrm>
            <a:off x="3455175" y="3808550"/>
            <a:ext cx="1910700" cy="361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What is the output ? </a:t>
            </a:r>
            <a:endParaRPr/>
          </a:p>
        </p:txBody>
      </p:sp>
      <p:sp>
        <p:nvSpPr>
          <p:cNvPr id="223" name="Google Shape;223;p28"/>
          <p:cNvSpPr txBox="1"/>
          <p:nvPr/>
        </p:nvSpPr>
        <p:spPr>
          <a:xfrm>
            <a:off x="5379075" y="4934100"/>
            <a:ext cx="1308900" cy="53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Hello world</a:t>
            </a:r>
            <a:endParaRPr/>
          </a:p>
          <a:p>
            <a:pPr marL="0" lvl="0" indent="0" algn="l" rtl="0">
              <a:spcBef>
                <a:spcPts val="0"/>
              </a:spcBef>
              <a:spcAft>
                <a:spcPts val="0"/>
              </a:spcAft>
              <a:buNone/>
            </a:pPr>
            <a:r>
              <a:rPr lang="en"/>
              <a:t>Hello world</a:t>
            </a:r>
            <a:endParaRPr/>
          </a:p>
        </p:txBody>
      </p:sp>
      <p:cxnSp>
        <p:nvCxnSpPr>
          <p:cNvPr id="224" name="Google Shape;224;p28"/>
          <p:cNvCxnSpPr>
            <a:stCxn id="222" idx="2"/>
            <a:endCxn id="223" idx="0"/>
          </p:cNvCxnSpPr>
          <p:nvPr/>
        </p:nvCxnSpPr>
        <p:spPr>
          <a:xfrm>
            <a:off x="4410525" y="4170350"/>
            <a:ext cx="1623000" cy="763800"/>
          </a:xfrm>
          <a:prstGeom prst="straightConnector1">
            <a:avLst/>
          </a:prstGeom>
          <a:noFill/>
          <a:ln w="9525" cap="flat" cmpd="sng">
            <a:solidFill>
              <a:schemeClr val="dk2"/>
            </a:solidFill>
            <a:prstDash val="solid"/>
            <a:round/>
            <a:headEnd type="none" w="med" len="med"/>
            <a:tailEnd type="triangle" w="med" len="med"/>
          </a:ln>
        </p:spPr>
      </p:cxnSp>
      <p:sp>
        <p:nvSpPr>
          <p:cNvPr id="225" name="Google Shape;225;p28"/>
          <p:cNvSpPr txBox="1"/>
          <p:nvPr/>
        </p:nvSpPr>
        <p:spPr>
          <a:xfrm>
            <a:off x="5536125" y="5614650"/>
            <a:ext cx="3389700" cy="3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 processes running concurrently</a:t>
            </a:r>
            <a:endParaRPr/>
          </a:p>
        </p:txBody>
      </p:sp>
    </p:spTree>
    <p:extLst>
      <p:ext uri="{BB962C8B-B14F-4D97-AF65-F5344CB8AC3E}">
        <p14:creationId xmlns:p14="http://schemas.microsoft.com/office/powerpoint/2010/main" val="492416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2"/>
          </p:nvPr>
        </p:nvSpPr>
        <p:spPr/>
        <p:txBody>
          <a:bodyPr/>
          <a:lstStyle/>
          <a:p>
            <a:endParaRPr lang="en-US"/>
          </a:p>
        </p:txBody>
      </p:sp>
      <p:sp>
        <p:nvSpPr>
          <p:cNvPr id="5" name="Google Shape;214;p28"/>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fork(2)</a:t>
            </a:r>
            <a:endParaRPr dirty="0"/>
          </a:p>
        </p:txBody>
      </p:sp>
      <p:pic>
        <p:nvPicPr>
          <p:cNvPr id="6" name="Picture 5"/>
          <p:cNvPicPr>
            <a:picLocks noChangeAspect="1"/>
          </p:cNvPicPr>
          <p:nvPr/>
        </p:nvPicPr>
        <p:blipFill>
          <a:blip r:embed="rId2"/>
          <a:stretch>
            <a:fillRect/>
          </a:stretch>
        </p:blipFill>
        <p:spPr>
          <a:xfrm>
            <a:off x="0" y="1873898"/>
            <a:ext cx="9144000" cy="3110204"/>
          </a:xfrm>
          <a:prstGeom prst="rect">
            <a:avLst/>
          </a:prstGeom>
        </p:spPr>
      </p:pic>
    </p:spTree>
    <p:extLst>
      <p:ext uri="{BB962C8B-B14F-4D97-AF65-F5344CB8AC3E}">
        <p14:creationId xmlns:p14="http://schemas.microsoft.com/office/powerpoint/2010/main" val="1766005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2"/>
          </p:nvPr>
        </p:nvSpPr>
        <p:spPr/>
        <p:txBody>
          <a:bodyPr/>
          <a:lstStyle/>
          <a:p>
            <a:endParaRPr lang="en-US"/>
          </a:p>
        </p:txBody>
      </p:sp>
      <p:sp>
        <p:nvSpPr>
          <p:cNvPr id="5" name="Google Shape;214;p28"/>
          <p:cNvSpPr txBox="1">
            <a:spLocks noGrp="1"/>
          </p:cNvSpPr>
          <p:nvPr>
            <p:ph type="title"/>
          </p:nvPr>
        </p:nvSpPr>
        <p:spPr>
          <a:xfrm>
            <a:off x="152400" y="334296"/>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fork(2)</a:t>
            </a:r>
            <a:endParaRPr dirty="0"/>
          </a:p>
        </p:txBody>
      </p:sp>
      <p:pic>
        <p:nvPicPr>
          <p:cNvPr id="6" name="Picture 5"/>
          <p:cNvPicPr>
            <a:picLocks noChangeAspect="1"/>
          </p:cNvPicPr>
          <p:nvPr/>
        </p:nvPicPr>
        <p:blipFill>
          <a:blip r:embed="rId2"/>
          <a:stretch>
            <a:fillRect/>
          </a:stretch>
        </p:blipFill>
        <p:spPr>
          <a:xfrm>
            <a:off x="0" y="1324896"/>
            <a:ext cx="6811702" cy="5311878"/>
          </a:xfrm>
          <a:prstGeom prst="rect">
            <a:avLst/>
          </a:prstGeom>
        </p:spPr>
      </p:pic>
    </p:spTree>
    <p:extLst>
      <p:ext uri="{BB962C8B-B14F-4D97-AF65-F5344CB8AC3E}">
        <p14:creationId xmlns:p14="http://schemas.microsoft.com/office/powerpoint/2010/main" val="87611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Pipe(2)</a:t>
            </a:r>
            <a:endParaRPr dirty="0"/>
          </a:p>
        </p:txBody>
      </p:sp>
      <p:sp>
        <p:nvSpPr>
          <p:cNvPr id="194" name="Google Shape;194;p25"/>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195" name="Google Shape;195;p25"/>
          <p:cNvPicPr preferRelativeResize="0"/>
          <p:nvPr/>
        </p:nvPicPr>
        <p:blipFill>
          <a:blip r:embed="rId3">
            <a:alphaModFix/>
          </a:blip>
          <a:stretch>
            <a:fillRect/>
          </a:stretch>
        </p:blipFill>
        <p:spPr>
          <a:xfrm>
            <a:off x="1605200" y="1745050"/>
            <a:ext cx="6343650" cy="1143000"/>
          </a:xfrm>
          <a:prstGeom prst="rect">
            <a:avLst/>
          </a:prstGeom>
          <a:noFill/>
          <a:ln>
            <a:noFill/>
          </a:ln>
        </p:spPr>
      </p:pic>
      <p:pic>
        <p:nvPicPr>
          <p:cNvPr id="2" name="Picture 1"/>
          <p:cNvPicPr>
            <a:picLocks noChangeAspect="1"/>
          </p:cNvPicPr>
          <p:nvPr/>
        </p:nvPicPr>
        <p:blipFill>
          <a:blip r:embed="rId4"/>
          <a:stretch>
            <a:fillRect/>
          </a:stretch>
        </p:blipFill>
        <p:spPr>
          <a:xfrm>
            <a:off x="0" y="3640748"/>
            <a:ext cx="9144000" cy="181825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Pipe(2)</a:t>
            </a:r>
            <a:endParaRPr lang="en-US" dirty="0"/>
          </a:p>
        </p:txBody>
      </p:sp>
      <p:sp>
        <p:nvSpPr>
          <p:cNvPr id="4" name="Subtitle 3"/>
          <p:cNvSpPr>
            <a:spLocks noGrp="1"/>
          </p:cNvSpPr>
          <p:nvPr>
            <p:ph type="subTitle" idx="2"/>
          </p:nvPr>
        </p:nvSpPr>
        <p:spPr/>
        <p:txBody>
          <a:bodyPr/>
          <a:lstStyle/>
          <a:p>
            <a:endParaRPr lang="en-US"/>
          </a:p>
        </p:txBody>
      </p:sp>
      <p:pic>
        <p:nvPicPr>
          <p:cNvPr id="5" name="Picture 4"/>
          <p:cNvPicPr>
            <a:picLocks noChangeAspect="1"/>
          </p:cNvPicPr>
          <p:nvPr/>
        </p:nvPicPr>
        <p:blipFill>
          <a:blip r:embed="rId2"/>
          <a:stretch>
            <a:fillRect/>
          </a:stretch>
        </p:blipFill>
        <p:spPr>
          <a:xfrm>
            <a:off x="152400" y="1295400"/>
            <a:ext cx="5946626" cy="5223387"/>
          </a:xfrm>
          <a:prstGeom prst="rect">
            <a:avLst/>
          </a:prstGeom>
        </p:spPr>
      </p:pic>
    </p:spTree>
    <p:extLst>
      <p:ext uri="{BB962C8B-B14F-4D97-AF65-F5344CB8AC3E}">
        <p14:creationId xmlns:p14="http://schemas.microsoft.com/office/powerpoint/2010/main" val="1810399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Pipe(2) : child is the writer</a:t>
            </a:r>
            <a:endParaRPr/>
          </a:p>
        </p:txBody>
      </p:sp>
      <p:sp>
        <p:nvSpPr>
          <p:cNvPr id="201" name="Google Shape;201;p26"/>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02" name="Google Shape;202;p26"/>
          <p:cNvPicPr preferRelativeResize="0"/>
          <p:nvPr/>
        </p:nvPicPr>
        <p:blipFill>
          <a:blip r:embed="rId3">
            <a:alphaModFix/>
          </a:blip>
          <a:stretch>
            <a:fillRect/>
          </a:stretch>
        </p:blipFill>
        <p:spPr>
          <a:xfrm>
            <a:off x="1940975" y="1676400"/>
            <a:ext cx="5619750" cy="35052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Pipe(2) : child is the writer</a:t>
            </a:r>
            <a:endParaRPr/>
          </a:p>
        </p:txBody>
      </p:sp>
      <p:sp>
        <p:nvSpPr>
          <p:cNvPr id="208" name="Google Shape;208;p2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09" name="Google Shape;209;p27"/>
          <p:cNvPicPr preferRelativeResize="0"/>
          <p:nvPr/>
        </p:nvPicPr>
        <p:blipFill>
          <a:blip r:embed="rId3">
            <a:alphaModFix/>
          </a:blip>
          <a:stretch>
            <a:fillRect/>
          </a:stretch>
        </p:blipFill>
        <p:spPr>
          <a:xfrm>
            <a:off x="1733550" y="2089100"/>
            <a:ext cx="5676900" cy="35814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 Logistics</a:t>
            </a:r>
            <a:endParaRPr/>
          </a:p>
        </p:txBody>
      </p:sp>
      <p:sp>
        <p:nvSpPr>
          <p:cNvPr id="66" name="Google Shape;66;p10"/>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Your projects will be graded on lnxsrv09, test on that server</a:t>
            </a:r>
            <a:endParaRPr/>
          </a:p>
          <a:p>
            <a:pPr marL="457200" lvl="0" indent="-393700" algn="l" rtl="0">
              <a:spcBef>
                <a:spcPts val="0"/>
              </a:spcBef>
              <a:spcAft>
                <a:spcPts val="0"/>
              </a:spcAft>
              <a:buSzPts val="2600"/>
              <a:buChar char="●"/>
            </a:pPr>
            <a:r>
              <a:rPr lang="en"/>
              <a:t>Once you posted your project on ccle, download it and make sure that everything is there</a:t>
            </a:r>
            <a:endParaRPr/>
          </a:p>
          <a:p>
            <a:pPr marL="457200" lvl="0" indent="-393700" algn="l" rtl="0">
              <a:spcBef>
                <a:spcPts val="0"/>
              </a:spcBef>
              <a:spcAft>
                <a:spcPts val="0"/>
              </a:spcAft>
              <a:buSzPts val="2600"/>
              <a:buChar char="●"/>
            </a:pPr>
            <a:r>
              <a:rPr lang="en"/>
              <a:t>Any questions about the projects should be posted on campuswire </a:t>
            </a:r>
            <a:endParaRPr/>
          </a:p>
          <a:p>
            <a:pPr marL="457200" lvl="0" indent="-393700" algn="l" rtl="0">
              <a:spcBef>
                <a:spcPts val="0"/>
              </a:spcBef>
              <a:spcAft>
                <a:spcPts val="0"/>
              </a:spcAft>
              <a:buSzPts val="2600"/>
              <a:buChar char="●"/>
            </a:pPr>
            <a:r>
              <a:rPr lang="en"/>
              <a:t>The lateness policy is:</a:t>
            </a:r>
            <a:endParaRPr/>
          </a:p>
          <a:p>
            <a:pPr marL="914400" lvl="1" indent="-355600" algn="l" rtl="0">
              <a:spcBef>
                <a:spcPts val="0"/>
              </a:spcBef>
              <a:spcAft>
                <a:spcPts val="0"/>
              </a:spcAft>
              <a:buSzPts val="2000"/>
              <a:buChar char="○"/>
            </a:pPr>
            <a:r>
              <a:rPr lang="en"/>
              <a:t>10% off per day, capped at 3 days - after which your project will not be graded</a:t>
            </a:r>
            <a:endParaRPr/>
          </a:p>
          <a:p>
            <a:pPr marL="914400" lvl="1" indent="-355600" algn="l" rtl="0">
              <a:spcBef>
                <a:spcPts val="0"/>
              </a:spcBef>
              <a:spcAft>
                <a:spcPts val="0"/>
              </a:spcAft>
              <a:buSzPts val="2000"/>
              <a:buChar char="○"/>
            </a:pPr>
            <a:r>
              <a:rPr lang="en"/>
              <a:t>Make sure to mention the slipdays that you use</a:t>
            </a:r>
            <a:endParaRPr/>
          </a:p>
        </p:txBody>
      </p:sp>
      <p:sp>
        <p:nvSpPr>
          <p:cNvPr id="67" name="Google Shape;67;p10"/>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exec(3)</a:t>
            </a:r>
            <a:endParaRPr/>
          </a:p>
        </p:txBody>
      </p:sp>
      <p:sp>
        <p:nvSpPr>
          <p:cNvPr id="231" name="Google Shape;231;p29"/>
          <p:cNvSpPr txBox="1">
            <a:spLocks noGrp="1"/>
          </p:cNvSpPr>
          <p:nvPr>
            <p:ph type="body" idx="1"/>
          </p:nvPr>
        </p:nvSpPr>
        <p:spPr>
          <a:xfrm>
            <a:off x="228600" y="1447800"/>
            <a:ext cx="8763000" cy="75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loading a new program in a calling process</a:t>
            </a:r>
            <a:endParaRPr/>
          </a:p>
        </p:txBody>
      </p:sp>
      <p:sp>
        <p:nvSpPr>
          <p:cNvPr id="232" name="Google Shape;232;p29"/>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33" name="Google Shape;233;p29"/>
          <p:cNvPicPr preferRelativeResize="0"/>
          <p:nvPr/>
        </p:nvPicPr>
        <p:blipFill>
          <a:blip r:embed="rId3">
            <a:alphaModFix/>
          </a:blip>
          <a:stretch>
            <a:fillRect/>
          </a:stretch>
        </p:blipFill>
        <p:spPr>
          <a:xfrm>
            <a:off x="119538" y="3380100"/>
            <a:ext cx="8904926" cy="462775"/>
          </a:xfrm>
          <a:prstGeom prst="rect">
            <a:avLst/>
          </a:prstGeom>
          <a:noFill/>
          <a:ln>
            <a:noFill/>
          </a:ln>
        </p:spPr>
      </p:pic>
      <p:sp>
        <p:nvSpPr>
          <p:cNvPr id="234" name="Google Shape;234;p29"/>
          <p:cNvSpPr txBox="1"/>
          <p:nvPr/>
        </p:nvSpPr>
        <p:spPr>
          <a:xfrm>
            <a:off x="366450" y="4528375"/>
            <a:ext cx="2774700" cy="37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Path to new process image file</a:t>
            </a:r>
            <a:endParaRPr/>
          </a:p>
        </p:txBody>
      </p:sp>
      <p:sp>
        <p:nvSpPr>
          <p:cNvPr id="235" name="Google Shape;235;p29"/>
          <p:cNvSpPr txBox="1"/>
          <p:nvPr/>
        </p:nvSpPr>
        <p:spPr>
          <a:xfrm>
            <a:off x="4109575" y="4476025"/>
            <a:ext cx="4973700" cy="61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Pointers to arguments available to new process image</a:t>
            </a:r>
            <a:endParaRPr/>
          </a:p>
          <a:p>
            <a:pPr marL="457200" lvl="0" indent="-317500" algn="l" rtl="0">
              <a:spcBef>
                <a:spcPts val="0"/>
              </a:spcBef>
              <a:spcAft>
                <a:spcPts val="0"/>
              </a:spcAft>
              <a:buSzPts val="1400"/>
              <a:buChar char="●"/>
            </a:pPr>
            <a:r>
              <a:rPr lang="en"/>
              <a:t> List is terminated by  a NULL pointer</a:t>
            </a:r>
            <a:endParaRPr/>
          </a:p>
        </p:txBody>
      </p:sp>
      <p:cxnSp>
        <p:nvCxnSpPr>
          <p:cNvPr id="236" name="Google Shape;236;p29"/>
          <p:cNvCxnSpPr>
            <a:stCxn id="234" idx="0"/>
          </p:cNvCxnSpPr>
          <p:nvPr/>
        </p:nvCxnSpPr>
        <p:spPr>
          <a:xfrm rot="10800000" flipH="1">
            <a:off x="1753800" y="3795475"/>
            <a:ext cx="1060200" cy="732900"/>
          </a:xfrm>
          <a:prstGeom prst="straightConnector1">
            <a:avLst/>
          </a:prstGeom>
          <a:noFill/>
          <a:ln w="9525" cap="flat" cmpd="sng">
            <a:solidFill>
              <a:schemeClr val="dk2"/>
            </a:solidFill>
            <a:prstDash val="solid"/>
            <a:round/>
            <a:headEnd type="none" w="med" len="med"/>
            <a:tailEnd type="triangle" w="med" len="med"/>
          </a:ln>
        </p:spPr>
      </p:cxnSp>
      <p:cxnSp>
        <p:nvCxnSpPr>
          <p:cNvPr id="237" name="Google Shape;237;p29"/>
          <p:cNvCxnSpPr>
            <a:stCxn id="235" idx="0"/>
          </p:cNvCxnSpPr>
          <p:nvPr/>
        </p:nvCxnSpPr>
        <p:spPr>
          <a:xfrm rot="10800000">
            <a:off x="6570025" y="3900025"/>
            <a:ext cx="26400" cy="576000"/>
          </a:xfrm>
          <a:prstGeom prst="straightConnector1">
            <a:avLst/>
          </a:prstGeom>
          <a:noFill/>
          <a:ln w="9525" cap="flat" cmpd="sng">
            <a:solidFill>
              <a:schemeClr val="dk2"/>
            </a:solidFill>
            <a:prstDash val="solid"/>
            <a:round/>
            <a:headEnd type="none" w="med" len="med"/>
            <a:tailEnd type="triangle" w="med" len="med"/>
          </a:ln>
        </p:spPr>
      </p:cxnSp>
      <p:sp>
        <p:nvSpPr>
          <p:cNvPr id="238" name="Google Shape;238;p29"/>
          <p:cNvSpPr txBox="1"/>
          <p:nvPr/>
        </p:nvSpPr>
        <p:spPr>
          <a:xfrm>
            <a:off x="458075" y="2224925"/>
            <a:ext cx="1191000" cy="37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Error </a:t>
            </a:r>
            <a:r>
              <a:rPr lang="en"/>
              <a:t>: -1</a:t>
            </a:r>
            <a:endParaRPr/>
          </a:p>
        </p:txBody>
      </p:sp>
      <p:cxnSp>
        <p:nvCxnSpPr>
          <p:cNvPr id="239" name="Google Shape;239;p29"/>
          <p:cNvCxnSpPr>
            <a:stCxn id="238" idx="2"/>
          </p:cNvCxnSpPr>
          <p:nvPr/>
        </p:nvCxnSpPr>
        <p:spPr>
          <a:xfrm flipH="1">
            <a:off x="758975" y="2604425"/>
            <a:ext cx="294600" cy="772200"/>
          </a:xfrm>
          <a:prstGeom prst="straightConnector1">
            <a:avLst/>
          </a:prstGeom>
          <a:noFill/>
          <a:ln w="9525" cap="flat" cmpd="sng">
            <a:solidFill>
              <a:schemeClr val="dk2"/>
            </a:solidFill>
            <a:prstDash val="solid"/>
            <a:round/>
            <a:headEnd type="none" w="med" len="med"/>
            <a:tailEnd type="triangle" w="med" len="med"/>
          </a:ln>
        </p:spPr>
      </p:cxnSp>
      <p:sp>
        <p:nvSpPr>
          <p:cNvPr id="240" name="Google Shape;240;p29"/>
          <p:cNvSpPr txBox="1"/>
          <p:nvPr/>
        </p:nvSpPr>
        <p:spPr>
          <a:xfrm>
            <a:off x="458075" y="5593375"/>
            <a:ext cx="73395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For project 1A </a:t>
            </a:r>
            <a:endParaRPr/>
          </a:p>
          <a:p>
            <a:pPr marL="457200" lvl="0" indent="-317500" algn="l" rtl="0">
              <a:spcBef>
                <a:spcPts val="0"/>
              </a:spcBef>
              <a:spcAft>
                <a:spcPts val="0"/>
              </a:spcAft>
              <a:buSzPts val="1400"/>
              <a:buChar char="●"/>
            </a:pPr>
            <a:r>
              <a:rPr lang="en"/>
              <a:t>the path is : “/bin/bash”</a:t>
            </a:r>
            <a:endParaRPr/>
          </a:p>
          <a:p>
            <a:pPr marL="457200" lvl="0" indent="-317500" algn="l" rtl="0">
              <a:spcBef>
                <a:spcPts val="0"/>
              </a:spcBef>
              <a:spcAft>
                <a:spcPts val="0"/>
              </a:spcAft>
              <a:buSzPts val="1400"/>
              <a:buChar char="●"/>
            </a:pPr>
            <a:r>
              <a:rPr lang="en"/>
              <a:t>arguments are : “sh”, (char *) NULL</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Which fd’s to close?</a:t>
            </a:r>
            <a:endParaRPr/>
          </a:p>
        </p:txBody>
      </p:sp>
      <p:sp>
        <p:nvSpPr>
          <p:cNvPr id="246" name="Google Shape;246;p30"/>
          <p:cNvSpPr txBox="1">
            <a:spLocks noGrp="1"/>
          </p:cNvSpPr>
          <p:nvPr>
            <p:ph type="body" idx="1"/>
          </p:nvPr>
        </p:nvSpPr>
        <p:spPr>
          <a:xfrm>
            <a:off x="228600" y="1447800"/>
            <a:ext cx="8763000" cy="49389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Do we pipe() after or before the fork()?</a:t>
            </a:r>
            <a:endParaRPr/>
          </a:p>
          <a:p>
            <a:pPr marL="914400" lvl="1" indent="-355600" algn="l" rtl="0">
              <a:spcBef>
                <a:spcPts val="0"/>
              </a:spcBef>
              <a:spcAft>
                <a:spcPts val="0"/>
              </a:spcAft>
              <a:buSzPts val="2000"/>
              <a:buChar char="○"/>
            </a:pPr>
            <a:r>
              <a:rPr lang="en"/>
              <a:t>before , so that :</a:t>
            </a:r>
            <a:endParaRPr/>
          </a:p>
          <a:p>
            <a:pPr marL="457200" lvl="0" indent="-393700" algn="l" rtl="0">
              <a:spcBef>
                <a:spcPts val="0"/>
              </a:spcBef>
              <a:spcAft>
                <a:spcPts val="0"/>
              </a:spcAft>
              <a:buSzPts val="2600"/>
              <a:buChar char="●"/>
            </a:pPr>
            <a:r>
              <a:rPr lang="en"/>
              <a:t>When using fork(), the child will receive all fds</a:t>
            </a:r>
            <a:endParaRPr/>
          </a:p>
          <a:p>
            <a:pPr marL="914400" lvl="1" indent="-355600" algn="l" rtl="0">
              <a:spcBef>
                <a:spcPts val="0"/>
              </a:spcBef>
              <a:spcAft>
                <a:spcPts val="0"/>
              </a:spcAft>
              <a:buSzPts val="2000"/>
              <a:buChar char="○"/>
            </a:pPr>
            <a:r>
              <a:rPr lang="en"/>
              <a:t>That includes the ones created by pipe() calls</a:t>
            </a:r>
            <a:endParaRPr/>
          </a:p>
          <a:p>
            <a:pPr marL="914400" lvl="1" indent="-355600" algn="l" rtl="0">
              <a:spcBef>
                <a:spcPts val="0"/>
              </a:spcBef>
              <a:spcAft>
                <a:spcPts val="0"/>
              </a:spcAft>
              <a:buSzPts val="2000"/>
              <a:buChar char="○"/>
            </a:pPr>
            <a:r>
              <a:rPr lang="en"/>
              <a:t>Both parent and child have access to both ends of the pipes()</a:t>
            </a:r>
            <a:endParaRPr/>
          </a:p>
          <a:p>
            <a:pPr marL="457200" lvl="0" indent="-393700" algn="l" rtl="0">
              <a:spcBef>
                <a:spcPts val="0"/>
              </a:spcBef>
              <a:spcAft>
                <a:spcPts val="0"/>
              </a:spcAft>
              <a:buSzPts val="2600"/>
              <a:buChar char="●"/>
            </a:pPr>
            <a:r>
              <a:rPr lang="en"/>
              <a:t>Which do we need? </a:t>
            </a: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Parent side :</a:t>
            </a:r>
            <a:endParaRPr/>
          </a:p>
          <a:p>
            <a:pPr marL="914400" lvl="1" indent="-355600" algn="l" rtl="0">
              <a:spcBef>
                <a:spcPts val="0"/>
              </a:spcBef>
              <a:spcAft>
                <a:spcPts val="0"/>
              </a:spcAft>
              <a:buSzPts val="2000"/>
              <a:buChar char="○"/>
            </a:pPr>
            <a:r>
              <a:rPr lang="en"/>
              <a:t>Input -&gt; shell  (we can close output to shell pipets[1])</a:t>
            </a:r>
            <a:endParaRPr/>
          </a:p>
          <a:p>
            <a:pPr marL="914400" lvl="1" indent="-355600" algn="l" rtl="0">
              <a:spcBef>
                <a:spcPts val="0"/>
              </a:spcBef>
              <a:spcAft>
                <a:spcPts val="0"/>
              </a:spcAft>
              <a:buSzPts val="2000"/>
              <a:buChar char="○"/>
            </a:pPr>
            <a:r>
              <a:rPr lang="en"/>
              <a:t>shell -&gt; output (we can close input from shell pipefs[0])</a:t>
            </a:r>
            <a:endParaRPr/>
          </a:p>
          <a:p>
            <a:pPr marL="457200" lvl="0" indent="-393700" algn="l" rtl="0">
              <a:spcBef>
                <a:spcPts val="0"/>
              </a:spcBef>
              <a:spcAft>
                <a:spcPts val="0"/>
              </a:spcAft>
              <a:buSzPts val="2600"/>
              <a:buChar char="●"/>
            </a:pPr>
            <a:r>
              <a:rPr lang="en"/>
              <a:t>Child side :</a:t>
            </a:r>
            <a:endParaRPr/>
          </a:p>
          <a:p>
            <a:pPr marL="914400" lvl="1" indent="-355600" algn="l" rtl="0">
              <a:spcBef>
                <a:spcPts val="0"/>
              </a:spcBef>
              <a:spcAft>
                <a:spcPts val="0"/>
              </a:spcAft>
              <a:buSzPts val="2000"/>
              <a:buChar char="○"/>
            </a:pPr>
            <a:r>
              <a:rPr lang="en"/>
              <a:t>Read from shell </a:t>
            </a:r>
            <a:endParaRPr/>
          </a:p>
          <a:p>
            <a:pPr marL="914400" lvl="1" indent="-355600" algn="l" rtl="0">
              <a:spcBef>
                <a:spcPts val="0"/>
              </a:spcBef>
              <a:spcAft>
                <a:spcPts val="0"/>
              </a:spcAft>
              <a:buSzPts val="2000"/>
              <a:buChar char="○"/>
            </a:pPr>
            <a:r>
              <a:rPr lang="en"/>
              <a:t>Write to shell</a:t>
            </a:r>
            <a:endParaRPr/>
          </a:p>
        </p:txBody>
      </p:sp>
      <p:sp>
        <p:nvSpPr>
          <p:cNvPr id="247" name="Google Shape;247;p30"/>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Pipes to shell</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poll(2)</a:t>
            </a:r>
            <a:endParaRPr/>
          </a:p>
        </p:txBody>
      </p:sp>
      <p:sp>
        <p:nvSpPr>
          <p:cNvPr id="253" name="Google Shape;253;p31"/>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Wait for some event on a file descriptor (for I/O)</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254" name="Google Shape;254;p31"/>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55" name="Google Shape;255;p31"/>
          <p:cNvPicPr preferRelativeResize="0"/>
          <p:nvPr/>
        </p:nvPicPr>
        <p:blipFill>
          <a:blip r:embed="rId3">
            <a:alphaModFix/>
          </a:blip>
          <a:stretch>
            <a:fillRect/>
          </a:stretch>
        </p:blipFill>
        <p:spPr>
          <a:xfrm>
            <a:off x="453400" y="3160038"/>
            <a:ext cx="8053649" cy="537925"/>
          </a:xfrm>
          <a:prstGeom prst="rect">
            <a:avLst/>
          </a:prstGeom>
          <a:noFill/>
          <a:ln>
            <a:noFill/>
          </a:ln>
        </p:spPr>
      </p:pic>
      <p:pic>
        <p:nvPicPr>
          <p:cNvPr id="256" name="Google Shape;256;p31"/>
          <p:cNvPicPr preferRelativeResize="0"/>
          <p:nvPr/>
        </p:nvPicPr>
        <p:blipFill>
          <a:blip r:embed="rId4">
            <a:alphaModFix/>
          </a:blip>
          <a:stretch>
            <a:fillRect/>
          </a:stretch>
        </p:blipFill>
        <p:spPr>
          <a:xfrm>
            <a:off x="0" y="4885605"/>
            <a:ext cx="6237500" cy="1655375"/>
          </a:xfrm>
          <a:prstGeom prst="rect">
            <a:avLst/>
          </a:prstGeom>
          <a:noFill/>
          <a:ln w="9525" cap="flat" cmpd="sng">
            <a:solidFill>
              <a:schemeClr val="dk2"/>
            </a:solidFill>
            <a:prstDash val="solid"/>
            <a:round/>
            <a:headEnd type="none" w="sm" len="sm"/>
            <a:tailEnd type="none" w="sm" len="sm"/>
          </a:ln>
        </p:spPr>
      </p:pic>
      <p:sp>
        <p:nvSpPr>
          <p:cNvPr id="257" name="Google Shape;257;p31"/>
          <p:cNvSpPr txBox="1"/>
          <p:nvPr/>
        </p:nvSpPr>
        <p:spPr>
          <a:xfrm>
            <a:off x="6841600" y="5397600"/>
            <a:ext cx="2146800" cy="602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Maximum time that </a:t>
            </a:r>
            <a:r>
              <a:rPr lang="en" b="1"/>
              <a:t>poll() </a:t>
            </a:r>
            <a:r>
              <a:rPr lang="en"/>
              <a:t>blocks (ms)</a:t>
            </a:r>
            <a:endParaRPr/>
          </a:p>
        </p:txBody>
      </p:sp>
      <p:cxnSp>
        <p:nvCxnSpPr>
          <p:cNvPr id="258" name="Google Shape;258;p31"/>
          <p:cNvCxnSpPr>
            <a:stCxn id="257" idx="0"/>
          </p:cNvCxnSpPr>
          <p:nvPr/>
        </p:nvCxnSpPr>
        <p:spPr>
          <a:xfrm rot="10800000">
            <a:off x="7499200" y="3703800"/>
            <a:ext cx="415800" cy="16938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31"/>
          <p:cNvCxnSpPr/>
          <p:nvPr/>
        </p:nvCxnSpPr>
        <p:spPr>
          <a:xfrm rot="10800000" flipH="1">
            <a:off x="2054775" y="3664650"/>
            <a:ext cx="1020900" cy="1217100"/>
          </a:xfrm>
          <a:prstGeom prst="straightConnector1">
            <a:avLst/>
          </a:prstGeom>
          <a:noFill/>
          <a:ln w="9525" cap="flat" cmpd="sng">
            <a:solidFill>
              <a:schemeClr val="dk2"/>
            </a:solidFill>
            <a:prstDash val="solid"/>
            <a:round/>
            <a:headEnd type="none" w="med" len="med"/>
            <a:tailEnd type="triangle" w="med" len="med"/>
          </a:ln>
        </p:spPr>
      </p:cxnSp>
      <p:sp>
        <p:nvSpPr>
          <p:cNvPr id="260" name="Google Shape;260;p31"/>
          <p:cNvSpPr txBox="1"/>
          <p:nvPr/>
        </p:nvSpPr>
        <p:spPr>
          <a:xfrm>
            <a:off x="4672400" y="4072950"/>
            <a:ext cx="1565100" cy="39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of items in *fds</a:t>
            </a:r>
            <a:endParaRPr/>
          </a:p>
        </p:txBody>
      </p:sp>
      <p:cxnSp>
        <p:nvCxnSpPr>
          <p:cNvPr id="261" name="Google Shape;261;p31"/>
          <p:cNvCxnSpPr>
            <a:stCxn id="260" idx="0"/>
          </p:cNvCxnSpPr>
          <p:nvPr/>
        </p:nvCxnSpPr>
        <p:spPr>
          <a:xfrm rot="10800000" flipH="1">
            <a:off x="5454950" y="3706350"/>
            <a:ext cx="277500" cy="366600"/>
          </a:xfrm>
          <a:prstGeom prst="straightConnector1">
            <a:avLst/>
          </a:prstGeom>
          <a:noFill/>
          <a:ln w="9525" cap="flat" cmpd="sng">
            <a:solidFill>
              <a:schemeClr val="dk2"/>
            </a:solidFill>
            <a:prstDash val="solid"/>
            <a:round/>
            <a:headEnd type="none" w="med" len="med"/>
            <a:tailEnd type="triangle" w="med" len="med"/>
          </a:ln>
        </p:spPr>
      </p:cxnSp>
      <p:sp>
        <p:nvSpPr>
          <p:cNvPr id="262" name="Google Shape;262;p31"/>
          <p:cNvSpPr txBox="1"/>
          <p:nvPr/>
        </p:nvSpPr>
        <p:spPr>
          <a:xfrm>
            <a:off x="152400" y="2525950"/>
            <a:ext cx="4218900" cy="3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Success:</a:t>
            </a:r>
            <a:r>
              <a:rPr lang="en"/>
              <a:t> # of fd with monitored events // </a:t>
            </a:r>
            <a:r>
              <a:rPr lang="en" b="1"/>
              <a:t>Error: </a:t>
            </a:r>
            <a:r>
              <a:rPr lang="en"/>
              <a:t>-1</a:t>
            </a:r>
            <a:endParaRPr/>
          </a:p>
        </p:txBody>
      </p:sp>
      <p:cxnSp>
        <p:nvCxnSpPr>
          <p:cNvPr id="263" name="Google Shape;263;p31"/>
          <p:cNvCxnSpPr/>
          <p:nvPr/>
        </p:nvCxnSpPr>
        <p:spPr>
          <a:xfrm flipH="1">
            <a:off x="850625" y="2957850"/>
            <a:ext cx="288000" cy="353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poll(2)</a:t>
            </a:r>
            <a:endParaRPr/>
          </a:p>
        </p:txBody>
      </p:sp>
      <p:sp>
        <p:nvSpPr>
          <p:cNvPr id="269" name="Google Shape;269;p32"/>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Some of the bits that may be set/returned : </a:t>
            </a: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POLLIN : Data may be read without blocking</a:t>
            </a:r>
            <a:endParaRPr/>
          </a:p>
          <a:p>
            <a:pPr marL="457200" lvl="0" indent="-393700" algn="l" rtl="0">
              <a:spcBef>
                <a:spcPts val="0"/>
              </a:spcBef>
              <a:spcAft>
                <a:spcPts val="0"/>
              </a:spcAft>
              <a:buSzPts val="2600"/>
              <a:buChar char="●"/>
            </a:pPr>
            <a:r>
              <a:rPr lang="en"/>
              <a:t>POLLOUT : Data may be written without blocking</a:t>
            </a:r>
            <a:endParaRPr/>
          </a:p>
          <a:p>
            <a:pPr marL="457200" lvl="0" indent="-393700" algn="l" rtl="0">
              <a:spcBef>
                <a:spcPts val="0"/>
              </a:spcBef>
              <a:spcAft>
                <a:spcPts val="0"/>
              </a:spcAft>
              <a:buSzPts val="2600"/>
              <a:buChar char="●"/>
            </a:pPr>
            <a:r>
              <a:rPr lang="en"/>
              <a:t>POLLERR : (revents only) Error has occurred on device / stream</a:t>
            </a:r>
            <a:endParaRPr/>
          </a:p>
          <a:p>
            <a:pPr marL="457200" lvl="0" indent="-393700" algn="l" rtl="0">
              <a:spcBef>
                <a:spcPts val="0"/>
              </a:spcBef>
              <a:spcAft>
                <a:spcPts val="0"/>
              </a:spcAft>
              <a:buSzPts val="2600"/>
              <a:buChar char="●"/>
            </a:pPr>
            <a:r>
              <a:rPr lang="en"/>
              <a:t>POLLHUP : (revents only) Device disconnected / pipe closed &lt;- Mutually exclusive with POLLOUT</a:t>
            </a:r>
            <a:endParaRPr/>
          </a:p>
          <a:p>
            <a:pPr marL="457200" lvl="0" indent="-393700" algn="l" rtl="0">
              <a:spcBef>
                <a:spcPts val="0"/>
              </a:spcBef>
              <a:spcAft>
                <a:spcPts val="0"/>
              </a:spcAft>
              <a:buSzPts val="2600"/>
              <a:buChar char="●"/>
            </a:pPr>
            <a:r>
              <a:rPr lang="en"/>
              <a:t>POLLNVAL : (revents only) Invalid fd</a:t>
            </a:r>
            <a:endParaRPr/>
          </a:p>
        </p:txBody>
      </p:sp>
      <p:sp>
        <p:nvSpPr>
          <p:cNvPr id="270" name="Google Shape;270;p32"/>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poll(2)</a:t>
            </a:r>
            <a:endParaRPr dirty="0"/>
          </a:p>
        </p:txBody>
      </p:sp>
      <p:sp>
        <p:nvSpPr>
          <p:cNvPr id="276" name="Google Shape;276;p33"/>
          <p:cNvSpPr txBox="1">
            <a:spLocks noGrp="1"/>
          </p:cNvSpPr>
          <p:nvPr>
            <p:ph type="body" idx="1"/>
          </p:nvPr>
        </p:nvSpPr>
        <p:spPr>
          <a:xfrm>
            <a:off x="152400" y="1447800"/>
            <a:ext cx="8763000" cy="48081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Until EOF</a:t>
            </a:r>
            <a:endParaRPr sz="2400"/>
          </a:p>
          <a:p>
            <a:pPr marL="457200" lvl="0" indent="-381000" algn="l" rtl="0">
              <a:spcBef>
                <a:spcPts val="0"/>
              </a:spcBef>
              <a:spcAft>
                <a:spcPts val="0"/>
              </a:spcAft>
              <a:buSzPts val="2400"/>
              <a:buChar char="●"/>
            </a:pPr>
            <a:r>
              <a:rPr lang="en" sz="2400"/>
              <a:t>Until interrupt</a:t>
            </a:r>
            <a:endParaRPr sz="2400"/>
          </a:p>
          <a:p>
            <a:pPr marL="0" lvl="0" indent="0" algn="l" rtl="0">
              <a:spcBef>
                <a:spcPts val="600"/>
              </a:spcBef>
              <a:spcAft>
                <a:spcPts val="0"/>
              </a:spcAft>
              <a:buClr>
                <a:schemeClr val="dk1"/>
              </a:buClr>
              <a:buSzPts val="1100"/>
              <a:buFont typeface="Arial"/>
              <a:buNone/>
            </a:pPr>
            <a:r>
              <a:rPr lang="en" sz="2400"/>
              <a:t/>
            </a:r>
            <a:br>
              <a:rPr lang="en" sz="2400"/>
            </a:br>
            <a:r>
              <a:rPr lang="en" sz="2400"/>
              <a:t>Example exercise: Poll on two descriptors for Normal data, or High priority data. If any found call function handle() with appropriate descriptor and priority. Don't timeout, only give up if error, or one of the descriptors hangs up.</a:t>
            </a:r>
            <a:endParaRPr sz="2400"/>
          </a:p>
          <a:p>
            <a:pPr marL="0" lvl="0" indent="0" algn="l" rtl="0">
              <a:spcBef>
                <a:spcPts val="600"/>
              </a:spcBef>
              <a:spcAft>
                <a:spcPts val="0"/>
              </a:spcAft>
              <a:buNone/>
            </a:pPr>
            <a:endParaRPr sz="2400"/>
          </a:p>
        </p:txBody>
      </p:sp>
      <p:sp>
        <p:nvSpPr>
          <p:cNvPr id="277" name="Google Shape;277;p3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2"/>
          </p:nvPr>
        </p:nvSpPr>
        <p:spPr/>
        <p:txBody>
          <a:bodyPr/>
          <a:lstStyle/>
          <a:p>
            <a:endParaRPr lang="en-US"/>
          </a:p>
        </p:txBody>
      </p:sp>
      <p:sp>
        <p:nvSpPr>
          <p:cNvPr id="5" name="Google Shape;275;p33"/>
          <p:cNvSpPr txBox="1">
            <a:spLocks/>
          </p:cNvSpPr>
          <p:nvPr/>
        </p:nvSpPr>
        <p:spPr>
          <a:xfrm>
            <a:off x="152400" y="266400"/>
            <a:ext cx="8839200" cy="9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D0000"/>
              </a:buClr>
              <a:buSzPts val="3600"/>
              <a:buFont typeface="Open Sans"/>
              <a:buNone/>
              <a:defRPr sz="3600" b="0" i="0" u="none" strike="noStrike" cap="none">
                <a:solidFill>
                  <a:srgbClr val="BD0000"/>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r>
              <a:rPr lang="is-IS" smtClean="0"/>
              <a:t>poll(2)</a:t>
            </a:r>
            <a:endParaRPr lang="is-IS" dirty="0"/>
          </a:p>
        </p:txBody>
      </p:sp>
      <p:pic>
        <p:nvPicPr>
          <p:cNvPr id="6" name="Picture 5"/>
          <p:cNvPicPr>
            <a:picLocks noChangeAspect="1"/>
          </p:cNvPicPr>
          <p:nvPr/>
        </p:nvPicPr>
        <p:blipFill rotWithShape="1">
          <a:blip r:embed="rId2"/>
          <a:srcRect t="21936"/>
          <a:stretch/>
        </p:blipFill>
        <p:spPr>
          <a:xfrm>
            <a:off x="-1" y="2286000"/>
            <a:ext cx="5971400" cy="4340433"/>
          </a:xfrm>
          <a:prstGeom prst="rect">
            <a:avLst/>
          </a:prstGeom>
        </p:spPr>
      </p:pic>
      <p:pic>
        <p:nvPicPr>
          <p:cNvPr id="7" name="Picture 6"/>
          <p:cNvPicPr>
            <a:picLocks noChangeAspect="1"/>
          </p:cNvPicPr>
          <p:nvPr/>
        </p:nvPicPr>
        <p:blipFill>
          <a:blip r:embed="rId3"/>
          <a:stretch>
            <a:fillRect/>
          </a:stretch>
        </p:blipFill>
        <p:spPr>
          <a:xfrm>
            <a:off x="181895" y="1523401"/>
            <a:ext cx="2348053" cy="772108"/>
          </a:xfrm>
          <a:prstGeom prst="rect">
            <a:avLst/>
          </a:prstGeom>
        </p:spPr>
      </p:pic>
    </p:spTree>
    <p:extLst>
      <p:ext uri="{BB962C8B-B14F-4D97-AF65-F5344CB8AC3E}">
        <p14:creationId xmlns:p14="http://schemas.microsoft.com/office/powerpoint/2010/main" val="98892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kill(2)</a:t>
            </a:r>
            <a:endParaRPr/>
          </a:p>
        </p:txBody>
      </p:sp>
      <p:sp>
        <p:nvSpPr>
          <p:cNvPr id="283" name="Google Shape;283;p34"/>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84" name="Google Shape;284;p34"/>
          <p:cNvPicPr preferRelativeResize="0"/>
          <p:nvPr/>
        </p:nvPicPr>
        <p:blipFill>
          <a:blip r:embed="rId3">
            <a:alphaModFix/>
          </a:blip>
          <a:stretch>
            <a:fillRect/>
          </a:stretch>
        </p:blipFill>
        <p:spPr>
          <a:xfrm>
            <a:off x="1526600" y="3055000"/>
            <a:ext cx="5527700" cy="605225"/>
          </a:xfrm>
          <a:prstGeom prst="rect">
            <a:avLst/>
          </a:prstGeom>
          <a:noFill/>
          <a:ln>
            <a:noFill/>
          </a:ln>
        </p:spPr>
      </p:pic>
      <p:sp>
        <p:nvSpPr>
          <p:cNvPr id="285" name="Google Shape;285;p34"/>
          <p:cNvSpPr txBox="1">
            <a:spLocks noGrp="1"/>
          </p:cNvSpPr>
          <p:nvPr>
            <p:ph type="body" idx="1"/>
          </p:nvPr>
        </p:nvSpPr>
        <p:spPr>
          <a:xfrm>
            <a:off x="228600" y="1447800"/>
            <a:ext cx="8763000" cy="497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send a signal to a process (or a group)</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sz="1800"/>
              <a:t>(pid&gt;0)? Send to process </a:t>
            </a:r>
            <a:r>
              <a:rPr lang="en" sz="1800" b="1"/>
              <a:t>pid</a:t>
            </a:r>
            <a:endParaRPr sz="1800" b="1"/>
          </a:p>
          <a:p>
            <a:pPr marL="0" lvl="0" indent="0" algn="l" rtl="0">
              <a:spcBef>
                <a:spcPts val="600"/>
              </a:spcBef>
              <a:spcAft>
                <a:spcPts val="0"/>
              </a:spcAft>
              <a:buNone/>
            </a:pPr>
            <a:r>
              <a:rPr lang="en" sz="1800"/>
              <a:t>(pid==0)? Send to all processes in group of sender</a:t>
            </a:r>
            <a:endParaRPr sz="1800"/>
          </a:p>
          <a:p>
            <a:pPr marL="0" lvl="0" indent="0" algn="l" rtl="0">
              <a:spcBef>
                <a:spcPts val="600"/>
              </a:spcBef>
              <a:spcAft>
                <a:spcPts val="0"/>
              </a:spcAft>
              <a:buNone/>
            </a:pPr>
            <a:r>
              <a:rPr lang="en" sz="1800"/>
              <a:t>(pid==-1)? Send to all processes in group of calling process</a:t>
            </a:r>
            <a:endParaRPr sz="1800"/>
          </a:p>
          <a:p>
            <a:pPr marL="0" lvl="0" indent="0" algn="l" rtl="0">
              <a:spcBef>
                <a:spcPts val="600"/>
              </a:spcBef>
              <a:spcAft>
                <a:spcPts val="0"/>
              </a:spcAft>
              <a:buNone/>
            </a:pPr>
            <a:r>
              <a:rPr lang="en" sz="1800"/>
              <a:t>(pid&lt;-1)? Send to all processes whose gpid = abs(</a:t>
            </a:r>
            <a:r>
              <a:rPr lang="en" sz="1800" b="1"/>
              <a:t>pid</a:t>
            </a:r>
            <a:r>
              <a:rPr lang="en" sz="1800"/>
              <a:t>)</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What signal will you send ? SIGINT for 0x03</a:t>
            </a:r>
            <a:endParaRPr sz="1800"/>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286" name="Google Shape;286;p34"/>
          <p:cNvSpPr txBox="1"/>
          <p:nvPr/>
        </p:nvSpPr>
        <p:spPr>
          <a:xfrm>
            <a:off x="484250" y="2408150"/>
            <a:ext cx="35337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4"/>
          <p:cNvSpPr txBox="1"/>
          <p:nvPr/>
        </p:nvSpPr>
        <p:spPr>
          <a:xfrm>
            <a:off x="152400" y="2459150"/>
            <a:ext cx="2111700" cy="3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Success:</a:t>
            </a:r>
            <a:r>
              <a:rPr lang="en"/>
              <a:t> 0 // </a:t>
            </a:r>
            <a:r>
              <a:rPr lang="en" b="1"/>
              <a:t>Error: </a:t>
            </a:r>
            <a:r>
              <a:rPr lang="en"/>
              <a:t>-1 </a:t>
            </a:r>
            <a:endParaRPr/>
          </a:p>
        </p:txBody>
      </p:sp>
      <p:sp>
        <p:nvSpPr>
          <p:cNvPr id="288" name="Google Shape;288;p34"/>
          <p:cNvSpPr txBox="1"/>
          <p:nvPr/>
        </p:nvSpPr>
        <p:spPr>
          <a:xfrm>
            <a:off x="5549250" y="3782375"/>
            <a:ext cx="1570500" cy="3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Signal to be sent</a:t>
            </a:r>
            <a:endParaRPr/>
          </a:p>
        </p:txBody>
      </p:sp>
      <p:sp>
        <p:nvSpPr>
          <p:cNvPr id="289" name="Google Shape;289;p34"/>
          <p:cNvSpPr txBox="1"/>
          <p:nvPr/>
        </p:nvSpPr>
        <p:spPr>
          <a:xfrm>
            <a:off x="3080025" y="3782375"/>
            <a:ext cx="1893300" cy="3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Receiving process id </a:t>
            </a:r>
            <a:endParaRPr/>
          </a:p>
        </p:txBody>
      </p:sp>
      <p:cxnSp>
        <p:nvCxnSpPr>
          <p:cNvPr id="290" name="Google Shape;290;p34"/>
          <p:cNvCxnSpPr/>
          <p:nvPr/>
        </p:nvCxnSpPr>
        <p:spPr>
          <a:xfrm>
            <a:off x="1806125" y="2853125"/>
            <a:ext cx="157200" cy="300900"/>
          </a:xfrm>
          <a:prstGeom prst="straightConnector1">
            <a:avLst/>
          </a:prstGeom>
          <a:noFill/>
          <a:ln w="9525" cap="flat" cmpd="sng">
            <a:solidFill>
              <a:schemeClr val="dk2"/>
            </a:solidFill>
            <a:prstDash val="solid"/>
            <a:round/>
            <a:headEnd type="none" w="med" len="med"/>
            <a:tailEnd type="triangle" w="med" len="med"/>
          </a:ln>
        </p:spPr>
      </p:cxnSp>
      <p:cxnSp>
        <p:nvCxnSpPr>
          <p:cNvPr id="291" name="Google Shape;291;p34"/>
          <p:cNvCxnSpPr>
            <a:stCxn id="289" idx="0"/>
            <a:endCxn id="284" idx="2"/>
          </p:cNvCxnSpPr>
          <p:nvPr/>
        </p:nvCxnSpPr>
        <p:spPr>
          <a:xfrm rot="10800000" flipH="1">
            <a:off x="4026675" y="3660275"/>
            <a:ext cx="263700" cy="122100"/>
          </a:xfrm>
          <a:prstGeom prst="straightConnector1">
            <a:avLst/>
          </a:prstGeom>
          <a:noFill/>
          <a:ln w="9525" cap="flat" cmpd="sng">
            <a:solidFill>
              <a:schemeClr val="dk2"/>
            </a:solidFill>
            <a:prstDash val="solid"/>
            <a:round/>
            <a:headEnd type="none" w="med" len="med"/>
            <a:tailEnd type="triangle" w="med" len="med"/>
          </a:ln>
        </p:spPr>
      </p:cxnSp>
      <p:cxnSp>
        <p:nvCxnSpPr>
          <p:cNvPr id="292" name="Google Shape;292;p34"/>
          <p:cNvCxnSpPr>
            <a:stCxn id="288" idx="0"/>
          </p:cNvCxnSpPr>
          <p:nvPr/>
        </p:nvCxnSpPr>
        <p:spPr>
          <a:xfrm rot="10800000" flipH="1">
            <a:off x="6334500" y="3559775"/>
            <a:ext cx="13200" cy="222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waitpid(2)</a:t>
            </a:r>
            <a:endParaRPr/>
          </a:p>
        </p:txBody>
      </p:sp>
      <p:sp>
        <p:nvSpPr>
          <p:cNvPr id="298" name="Google Shape;298;p35"/>
          <p:cNvSpPr txBox="1">
            <a:spLocks noGrp="1"/>
          </p:cNvSpPr>
          <p:nvPr>
            <p:ph type="body" idx="1"/>
          </p:nvPr>
        </p:nvSpPr>
        <p:spPr>
          <a:xfrm>
            <a:off x="228600" y="1447800"/>
            <a:ext cx="8763000" cy="829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wait for child process to change state</a:t>
            </a:r>
            <a:endParaRPr/>
          </a:p>
        </p:txBody>
      </p:sp>
      <p:sp>
        <p:nvSpPr>
          <p:cNvPr id="299" name="Google Shape;299;p35"/>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300" name="Google Shape;300;p35"/>
          <p:cNvPicPr preferRelativeResize="0"/>
          <p:nvPr/>
        </p:nvPicPr>
        <p:blipFill>
          <a:blip r:embed="rId3">
            <a:alphaModFix/>
          </a:blip>
          <a:stretch>
            <a:fillRect/>
          </a:stretch>
        </p:blipFill>
        <p:spPr>
          <a:xfrm>
            <a:off x="834813" y="3263075"/>
            <a:ext cx="7474375" cy="462700"/>
          </a:xfrm>
          <a:prstGeom prst="rect">
            <a:avLst/>
          </a:prstGeom>
          <a:noFill/>
          <a:ln>
            <a:noFill/>
          </a:ln>
        </p:spPr>
      </p:pic>
      <p:sp>
        <p:nvSpPr>
          <p:cNvPr id="301" name="Google Shape;301;p35"/>
          <p:cNvSpPr txBox="1"/>
          <p:nvPr/>
        </p:nvSpPr>
        <p:spPr>
          <a:xfrm>
            <a:off x="91625" y="4122675"/>
            <a:ext cx="5850300" cy="113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&lt;-1 </a:t>
            </a:r>
            <a:r>
              <a:rPr lang="en"/>
              <a:t>: wait for any child process whose gpid == abs(</a:t>
            </a:r>
            <a:r>
              <a:rPr lang="en" b="1"/>
              <a:t>pid</a:t>
            </a:r>
            <a:r>
              <a:rPr lang="en"/>
              <a:t>)</a:t>
            </a:r>
            <a:endParaRPr/>
          </a:p>
          <a:p>
            <a:pPr marL="457200" lvl="0" indent="-317500" algn="l" rtl="0">
              <a:spcBef>
                <a:spcPts val="0"/>
              </a:spcBef>
              <a:spcAft>
                <a:spcPts val="0"/>
              </a:spcAft>
              <a:buSzPts val="1400"/>
              <a:buChar char="●"/>
            </a:pPr>
            <a:r>
              <a:rPr lang="en" b="1"/>
              <a:t>-1</a:t>
            </a:r>
            <a:r>
              <a:rPr lang="en"/>
              <a:t> : wait for any child process</a:t>
            </a:r>
            <a:endParaRPr/>
          </a:p>
          <a:p>
            <a:pPr marL="457200" lvl="0" indent="-317500" algn="l" rtl="0">
              <a:spcBef>
                <a:spcPts val="0"/>
              </a:spcBef>
              <a:spcAft>
                <a:spcPts val="0"/>
              </a:spcAft>
              <a:buSzPts val="1400"/>
              <a:buChar char="●"/>
            </a:pPr>
            <a:r>
              <a:rPr lang="en" b="1"/>
              <a:t>0 </a:t>
            </a:r>
            <a:r>
              <a:rPr lang="en"/>
              <a:t>: wait for any child process whose gpid == (calling process pid) </a:t>
            </a:r>
            <a:endParaRPr/>
          </a:p>
          <a:p>
            <a:pPr marL="457200" lvl="0" indent="-317500" algn="l" rtl="0">
              <a:spcBef>
                <a:spcPts val="0"/>
              </a:spcBef>
              <a:spcAft>
                <a:spcPts val="0"/>
              </a:spcAft>
              <a:buSzPts val="1400"/>
              <a:buChar char="●"/>
            </a:pPr>
            <a:r>
              <a:rPr lang="en" b="1"/>
              <a:t>&gt;0 </a:t>
            </a:r>
            <a:r>
              <a:rPr lang="en"/>
              <a:t>: Wait for the child whose pid == </a:t>
            </a:r>
            <a:r>
              <a:rPr lang="en" b="1"/>
              <a:t>pid</a:t>
            </a:r>
            <a:endParaRPr b="1"/>
          </a:p>
        </p:txBody>
      </p:sp>
      <p:cxnSp>
        <p:nvCxnSpPr>
          <p:cNvPr id="302" name="Google Shape;302;p35"/>
          <p:cNvCxnSpPr>
            <a:stCxn id="301" idx="0"/>
          </p:cNvCxnSpPr>
          <p:nvPr/>
        </p:nvCxnSpPr>
        <p:spPr>
          <a:xfrm rot="10800000" flipH="1">
            <a:off x="3016775" y="3651375"/>
            <a:ext cx="1001100" cy="471300"/>
          </a:xfrm>
          <a:prstGeom prst="straightConnector1">
            <a:avLst/>
          </a:prstGeom>
          <a:noFill/>
          <a:ln w="9525" cap="flat" cmpd="sng">
            <a:solidFill>
              <a:schemeClr val="dk2"/>
            </a:solidFill>
            <a:prstDash val="solid"/>
            <a:round/>
            <a:headEnd type="none" w="med" len="med"/>
            <a:tailEnd type="triangle" w="med" len="med"/>
          </a:ln>
        </p:spPr>
      </p:cxnSp>
      <p:sp>
        <p:nvSpPr>
          <p:cNvPr id="303" name="Google Shape;303;p35"/>
          <p:cNvSpPr txBox="1"/>
          <p:nvPr/>
        </p:nvSpPr>
        <p:spPr>
          <a:xfrm>
            <a:off x="86925" y="5418350"/>
            <a:ext cx="8839200" cy="1047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OR of these parameters: </a:t>
            </a:r>
            <a:endParaRPr/>
          </a:p>
          <a:p>
            <a:pPr marL="457200" lvl="0" indent="-317500" algn="l" rtl="0">
              <a:spcBef>
                <a:spcPts val="0"/>
              </a:spcBef>
              <a:spcAft>
                <a:spcPts val="0"/>
              </a:spcAft>
              <a:buSzPts val="1400"/>
              <a:buChar char="●"/>
            </a:pPr>
            <a:r>
              <a:rPr lang="en" b="1"/>
              <a:t>WNOHANG</a:t>
            </a:r>
            <a:r>
              <a:rPr lang="en"/>
              <a:t> : return immediately if no child exited</a:t>
            </a:r>
            <a:endParaRPr/>
          </a:p>
          <a:p>
            <a:pPr marL="457200" lvl="0" indent="-317500" algn="l" rtl="0">
              <a:spcBef>
                <a:spcPts val="0"/>
              </a:spcBef>
              <a:spcAft>
                <a:spcPts val="0"/>
              </a:spcAft>
              <a:buSzPts val="1400"/>
              <a:buChar char="●"/>
            </a:pPr>
            <a:r>
              <a:rPr lang="en" b="1"/>
              <a:t>WUNTRACED</a:t>
            </a:r>
            <a:r>
              <a:rPr lang="en"/>
              <a:t> : also return if a child has stopped. Status for children which have stopped is provided </a:t>
            </a:r>
            <a:endParaRPr/>
          </a:p>
          <a:p>
            <a:pPr marL="457200" lvl="0" indent="-317500" algn="l" rtl="0">
              <a:spcBef>
                <a:spcPts val="0"/>
              </a:spcBef>
              <a:spcAft>
                <a:spcPts val="0"/>
              </a:spcAft>
              <a:buSzPts val="1400"/>
              <a:buChar char="●"/>
            </a:pPr>
            <a:r>
              <a:rPr lang="en" b="1"/>
              <a:t>WCONTINUED</a:t>
            </a:r>
            <a:r>
              <a:rPr lang="en"/>
              <a:t> : also return if a stopped child has been resumed by SIGCONT</a:t>
            </a:r>
            <a:endParaRPr/>
          </a:p>
        </p:txBody>
      </p:sp>
      <p:sp>
        <p:nvSpPr>
          <p:cNvPr id="304" name="Google Shape;304;p35"/>
          <p:cNvSpPr txBox="1"/>
          <p:nvPr/>
        </p:nvSpPr>
        <p:spPr>
          <a:xfrm>
            <a:off x="484250" y="2238000"/>
            <a:ext cx="2774700" cy="41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pid of terminated child / </a:t>
            </a:r>
            <a:r>
              <a:rPr lang="en" b="1"/>
              <a:t>Error:</a:t>
            </a:r>
            <a:r>
              <a:rPr lang="en"/>
              <a:t> -1 </a:t>
            </a:r>
            <a:endParaRPr/>
          </a:p>
        </p:txBody>
      </p:sp>
      <p:cxnSp>
        <p:nvCxnSpPr>
          <p:cNvPr id="305" name="Google Shape;305;p35"/>
          <p:cNvCxnSpPr>
            <a:stCxn id="304" idx="2"/>
          </p:cNvCxnSpPr>
          <p:nvPr/>
        </p:nvCxnSpPr>
        <p:spPr>
          <a:xfrm flipH="1">
            <a:off x="1845500" y="2656500"/>
            <a:ext cx="26100" cy="733200"/>
          </a:xfrm>
          <a:prstGeom prst="straightConnector1">
            <a:avLst/>
          </a:prstGeom>
          <a:noFill/>
          <a:ln w="9525" cap="flat" cmpd="sng">
            <a:solidFill>
              <a:schemeClr val="dk2"/>
            </a:solidFill>
            <a:prstDash val="solid"/>
            <a:round/>
            <a:headEnd type="none" w="med" len="med"/>
            <a:tailEnd type="triangle" w="med" len="med"/>
          </a:ln>
        </p:spPr>
      </p:cxnSp>
      <p:cxnSp>
        <p:nvCxnSpPr>
          <p:cNvPr id="306" name="Google Shape;306;p35"/>
          <p:cNvCxnSpPr/>
          <p:nvPr/>
        </p:nvCxnSpPr>
        <p:spPr>
          <a:xfrm rot="10800000">
            <a:off x="7630025" y="3730100"/>
            <a:ext cx="52500" cy="1635900"/>
          </a:xfrm>
          <a:prstGeom prst="straightConnector1">
            <a:avLst/>
          </a:prstGeom>
          <a:noFill/>
          <a:ln w="9525" cap="flat" cmpd="sng">
            <a:solidFill>
              <a:schemeClr val="dk2"/>
            </a:solidFill>
            <a:prstDash val="solid"/>
            <a:round/>
            <a:headEnd type="none" w="med" len="med"/>
            <a:tailEnd type="triangle" w="med" len="med"/>
          </a:ln>
        </p:spPr>
      </p:cxnSp>
      <p:sp>
        <p:nvSpPr>
          <p:cNvPr id="307" name="Google Shape;307;p35"/>
          <p:cNvSpPr txBox="1"/>
          <p:nvPr/>
        </p:nvSpPr>
        <p:spPr>
          <a:xfrm>
            <a:off x="5012625" y="2264175"/>
            <a:ext cx="2853000" cy="41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Location to store exit information </a:t>
            </a:r>
            <a:endParaRPr/>
          </a:p>
        </p:txBody>
      </p:sp>
      <p:cxnSp>
        <p:nvCxnSpPr>
          <p:cNvPr id="308" name="Google Shape;308;p35"/>
          <p:cNvCxnSpPr>
            <a:stCxn id="307" idx="2"/>
          </p:cNvCxnSpPr>
          <p:nvPr/>
        </p:nvCxnSpPr>
        <p:spPr>
          <a:xfrm flipH="1">
            <a:off x="5784825" y="2682675"/>
            <a:ext cx="654300" cy="65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waitpid(2)</a:t>
            </a:r>
            <a:endParaRPr/>
          </a:p>
        </p:txBody>
      </p:sp>
      <p:sp>
        <p:nvSpPr>
          <p:cNvPr id="314" name="Google Shape;314;p36"/>
          <p:cNvSpPr txBox="1">
            <a:spLocks noGrp="1"/>
          </p:cNvSpPr>
          <p:nvPr>
            <p:ph type="body" idx="1"/>
          </p:nvPr>
        </p:nvSpPr>
        <p:spPr>
          <a:xfrm>
            <a:off x="228600" y="1447800"/>
            <a:ext cx="8763000" cy="1902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When will you use it ?</a:t>
            </a:r>
            <a:endParaRPr/>
          </a:p>
          <a:p>
            <a:pPr marL="0" lvl="0" indent="0" algn="l" rtl="0">
              <a:spcBef>
                <a:spcPts val="600"/>
              </a:spcBef>
              <a:spcAft>
                <a:spcPts val="0"/>
              </a:spcAft>
              <a:buNone/>
            </a:pPr>
            <a:r>
              <a:rPr lang="en"/>
              <a:t>=&gt;Wait for the shell to exit</a:t>
            </a:r>
            <a:endParaRPr/>
          </a:p>
        </p:txBody>
      </p:sp>
      <p:sp>
        <p:nvSpPr>
          <p:cNvPr id="315" name="Google Shape;315;p36"/>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Workflow</a:t>
            </a:r>
            <a:endParaRPr lang="en-US" dirty="0"/>
          </a:p>
        </p:txBody>
      </p:sp>
      <p:sp>
        <p:nvSpPr>
          <p:cNvPr id="3" name="Text Placeholder 2"/>
          <p:cNvSpPr>
            <a:spLocks noGrp="1"/>
          </p:cNvSpPr>
          <p:nvPr>
            <p:ph type="body" idx="1"/>
          </p:nvPr>
        </p:nvSpPr>
        <p:spPr/>
        <p:txBody>
          <a:bodyPr/>
          <a:lstStyle/>
          <a:p>
            <a:r>
              <a:rPr lang="en-US" sz="1800" dirty="0" smtClean="0"/>
              <a:t>Define options</a:t>
            </a:r>
          </a:p>
          <a:p>
            <a:r>
              <a:rPr lang="en-US" sz="1800" dirty="0" smtClean="0"/>
              <a:t>Get terminal parameters</a:t>
            </a:r>
          </a:p>
          <a:p>
            <a:r>
              <a:rPr lang="en-US" sz="1800" dirty="0" smtClean="0"/>
              <a:t>Replace terminal parameters but store copy of parameters in memory for exit conditions</a:t>
            </a:r>
          </a:p>
          <a:p>
            <a:r>
              <a:rPr lang="en-US" sz="1800" dirty="0" smtClean="0"/>
              <a:t>Setup the pipes between input and shell, fork the program</a:t>
            </a:r>
          </a:p>
          <a:p>
            <a:r>
              <a:rPr lang="en-US" sz="1800" dirty="0" smtClean="0"/>
              <a:t>Exec the shell in child, differentiating on the basis of </a:t>
            </a:r>
            <a:r>
              <a:rPr lang="en-US" sz="1800" dirty="0" err="1" smtClean="0"/>
              <a:t>pid</a:t>
            </a:r>
            <a:r>
              <a:rPr lang="en-US" sz="1800" dirty="0" smtClean="0"/>
              <a:t> for parameters passed and pipe entrances/exits closed</a:t>
            </a:r>
          </a:p>
          <a:p>
            <a:r>
              <a:rPr lang="en-US" sz="1800" dirty="0" smtClean="0"/>
              <a:t>Setup a polling function to wait for inputs before processing to prevent blocking</a:t>
            </a:r>
          </a:p>
          <a:p>
            <a:r>
              <a:rPr lang="en-US" sz="1800" dirty="0" smtClean="0"/>
              <a:t>Setup functions for processing input read from pipes and written to them</a:t>
            </a:r>
          </a:p>
          <a:p>
            <a:r>
              <a:rPr lang="en-US" sz="1800" dirty="0" smtClean="0"/>
              <a:t>Setup functions for exit handling strategies (final exit utilizes </a:t>
            </a:r>
            <a:r>
              <a:rPr lang="en-US" sz="1800" dirty="0" err="1" smtClean="0"/>
              <a:t>waitpid</a:t>
            </a:r>
            <a:r>
              <a:rPr lang="en-US" sz="1800" dirty="0" smtClean="0"/>
              <a:t>() for shell output to stop)</a:t>
            </a:r>
          </a:p>
          <a:p>
            <a:r>
              <a:rPr lang="en-US" sz="1800" dirty="0" smtClean="0"/>
              <a:t>For good code setup various output print logs for debugging when the option is selected</a:t>
            </a:r>
          </a:p>
          <a:p>
            <a:endParaRPr lang="en-US" sz="1800" dirty="0" smtClean="0"/>
          </a:p>
          <a:p>
            <a:endParaRPr lang="en-US" sz="1800" dirty="0" smtClean="0"/>
          </a:p>
          <a:p>
            <a:endParaRPr lang="en-US" sz="1800" dirty="0"/>
          </a:p>
        </p:txBody>
      </p:sp>
      <p:sp>
        <p:nvSpPr>
          <p:cNvPr id="4" name="Subtitle 3"/>
          <p:cNvSpPr>
            <a:spLocks noGrp="1"/>
          </p:cNvSpPr>
          <p:nvPr>
            <p:ph type="subTitle" idx="2"/>
          </p:nvPr>
        </p:nvSpPr>
        <p:spPr/>
        <p:txBody>
          <a:bodyPr/>
          <a:lstStyle/>
          <a:p>
            <a:endParaRPr lang="en-US"/>
          </a:p>
        </p:txBody>
      </p:sp>
    </p:spTree>
    <p:extLst>
      <p:ext uri="{BB962C8B-B14F-4D97-AF65-F5344CB8AC3E}">
        <p14:creationId xmlns:p14="http://schemas.microsoft.com/office/powerpoint/2010/main" val="36825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termios(3)</a:t>
            </a:r>
            <a:endParaRPr/>
          </a:p>
        </p:txBody>
      </p:sp>
      <p:sp>
        <p:nvSpPr>
          <p:cNvPr id="104" name="Google Shape;104;p15"/>
          <p:cNvSpPr txBox="1">
            <a:spLocks noGrp="1"/>
          </p:cNvSpPr>
          <p:nvPr>
            <p:ph type="body" idx="1"/>
          </p:nvPr>
        </p:nvSpPr>
        <p:spPr>
          <a:xfrm>
            <a:off x="228600" y="1447800"/>
            <a:ext cx="8763000" cy="509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act on streams between console and shell</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a:t>Actions include: line buffering/editing, echo</a:t>
            </a:r>
            <a:endParaRPr/>
          </a:p>
          <a:p>
            <a:pPr marL="0" lvl="0" indent="0" algn="l" rtl="0">
              <a:spcBef>
                <a:spcPts val="600"/>
              </a:spcBef>
              <a:spcAft>
                <a:spcPts val="0"/>
              </a:spcAft>
              <a:buNone/>
            </a:pPr>
            <a:r>
              <a:rPr lang="en"/>
              <a:t>Newline translation, signal generation</a:t>
            </a:r>
            <a:endParaRPr/>
          </a:p>
        </p:txBody>
      </p:sp>
      <p:sp>
        <p:nvSpPr>
          <p:cNvPr id="105" name="Google Shape;105;p15"/>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106" name="Google Shape;106;p15"/>
          <p:cNvPicPr preferRelativeResize="0"/>
          <p:nvPr/>
        </p:nvPicPr>
        <p:blipFill>
          <a:blip r:embed="rId3">
            <a:alphaModFix/>
          </a:blip>
          <a:stretch>
            <a:fillRect/>
          </a:stretch>
        </p:blipFill>
        <p:spPr>
          <a:xfrm>
            <a:off x="400050" y="2214102"/>
            <a:ext cx="8343900" cy="24003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FAQ</a:t>
            </a:r>
            <a:endParaRPr/>
          </a:p>
        </p:txBody>
      </p:sp>
      <p:sp>
        <p:nvSpPr>
          <p:cNvPr id="321" name="Google Shape;321;p37"/>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confirming interrupt generation to shell FAIL ... </a:t>
            </a:r>
            <a:endParaRPr/>
          </a:p>
          <a:p>
            <a:pPr marL="0" lvl="0" indent="0" algn="l" rtl="0">
              <a:lnSpc>
                <a:spcPct val="100000"/>
              </a:lnSpc>
              <a:spcBef>
                <a:spcPts val="600"/>
              </a:spcBef>
              <a:spcAft>
                <a:spcPts val="0"/>
              </a:spcAft>
              <a:buNone/>
            </a:pPr>
            <a:r>
              <a:rPr lang="en"/>
              <a:t>shell did not report receiving SIGINT</a:t>
            </a:r>
            <a:endParaRPr/>
          </a:p>
          <a:p>
            <a:pPr marL="0" lvl="0" indent="0" algn="l" rtl="0">
              <a:lnSpc>
                <a:spcPct val="100000"/>
              </a:lnSpc>
              <a:spcBef>
                <a:spcPts val="600"/>
              </a:spcBef>
              <a:spcAft>
                <a:spcPts val="0"/>
              </a:spcAft>
              <a:buNone/>
            </a:pPr>
            <a:r>
              <a:rPr lang="en"/>
              <a:t>What happened?</a:t>
            </a:r>
            <a:endParaRPr/>
          </a:p>
          <a:p>
            <a:pPr marL="457200" lvl="0" indent="-393700" algn="l" rtl="0">
              <a:lnSpc>
                <a:spcPct val="100000"/>
              </a:lnSpc>
              <a:spcBef>
                <a:spcPts val="600"/>
              </a:spcBef>
              <a:spcAft>
                <a:spcPts val="0"/>
              </a:spcAft>
              <a:buSzPts val="2600"/>
              <a:buChar char="-"/>
            </a:pPr>
            <a:r>
              <a:rPr lang="en"/>
              <a:t>Modify line 369 of the test script to : SEND ‘^C\r’</a:t>
            </a:r>
            <a:endParaRPr/>
          </a:p>
          <a:p>
            <a:pPr marL="0" lvl="0" indent="0" algn="l" rtl="0">
              <a:spcBef>
                <a:spcPts val="600"/>
              </a:spcBef>
              <a:spcAft>
                <a:spcPts val="0"/>
              </a:spcAft>
              <a:buNone/>
            </a:pPr>
            <a:endParaRPr/>
          </a:p>
        </p:txBody>
      </p:sp>
      <p:sp>
        <p:nvSpPr>
          <p:cNvPr id="322" name="Google Shape;322;p3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FAQ</a:t>
            </a:r>
            <a:endParaRPr/>
          </a:p>
        </p:txBody>
      </p:sp>
      <p:sp>
        <p:nvSpPr>
          <p:cNvPr id="328" name="Google Shape;328;p38"/>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Should POLLHUP and POLLERR be treated differently?</a:t>
            </a:r>
            <a:endParaRPr/>
          </a:p>
          <a:p>
            <a:pPr marL="0" lvl="0" indent="0" algn="l" rtl="0">
              <a:spcBef>
                <a:spcPts val="600"/>
              </a:spcBef>
              <a:spcAft>
                <a:spcPts val="0"/>
              </a:spcAft>
              <a:buNone/>
            </a:pPr>
            <a:r>
              <a:rPr lang="en"/>
              <a:t>Cf The </a:t>
            </a:r>
            <a:r>
              <a:rPr lang="en" i="1"/>
              <a:t>Linux Programming Interface </a:t>
            </a:r>
            <a:r>
              <a:rPr lang="en"/>
              <a:t>(Kerrisk, 2010)</a:t>
            </a:r>
            <a:endParaRPr/>
          </a:p>
          <a:p>
            <a:pPr marL="0" lvl="0" indent="0" algn="l" rtl="0">
              <a:spcBef>
                <a:spcPts val="600"/>
              </a:spcBef>
              <a:spcAft>
                <a:spcPts val="0"/>
              </a:spcAft>
              <a:buNone/>
            </a:pPr>
            <a:r>
              <a:rPr lang="en"/>
              <a:t>Chapter 63, page 1343</a:t>
            </a:r>
            <a:endParaRPr/>
          </a:p>
          <a:p>
            <a:pPr marL="0" lvl="0" indent="0" algn="l" rtl="0">
              <a:spcBef>
                <a:spcPts val="600"/>
              </a:spcBef>
              <a:spcAft>
                <a:spcPts val="0"/>
              </a:spcAft>
              <a:buNone/>
            </a:pPr>
            <a:endParaRPr/>
          </a:p>
        </p:txBody>
      </p:sp>
      <p:sp>
        <p:nvSpPr>
          <p:cNvPr id="329" name="Google Shape;329;p38"/>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endParaRPr/>
          </a:p>
        </p:txBody>
      </p:sp>
      <p:pic>
        <p:nvPicPr>
          <p:cNvPr id="330" name="Google Shape;330;p38"/>
          <p:cNvPicPr preferRelativeResize="0"/>
          <p:nvPr/>
        </p:nvPicPr>
        <p:blipFill>
          <a:blip r:embed="rId3">
            <a:alphaModFix/>
          </a:blip>
          <a:stretch>
            <a:fillRect/>
          </a:stretch>
        </p:blipFill>
        <p:spPr>
          <a:xfrm>
            <a:off x="1950200" y="2992849"/>
            <a:ext cx="5430125" cy="3555199"/>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termios(3)</a:t>
            </a:r>
            <a:endParaRPr/>
          </a:p>
        </p:txBody>
      </p:sp>
      <p:sp>
        <p:nvSpPr>
          <p:cNvPr id="112" name="Google Shape;112;p16"/>
          <p:cNvSpPr txBox="1">
            <a:spLocks noGrp="1"/>
          </p:cNvSpPr>
          <p:nvPr>
            <p:ph type="body" idx="1"/>
          </p:nvPr>
        </p:nvSpPr>
        <p:spPr>
          <a:xfrm>
            <a:off x="228600" y="1447800"/>
            <a:ext cx="8763000" cy="29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Structure:</a:t>
            </a:r>
            <a:endParaRPr/>
          </a:p>
        </p:txBody>
      </p:sp>
      <p:sp>
        <p:nvSpPr>
          <p:cNvPr id="113" name="Google Shape;113;p16"/>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114" name="Google Shape;114;p16"/>
          <p:cNvPicPr preferRelativeResize="0"/>
          <p:nvPr/>
        </p:nvPicPr>
        <p:blipFill>
          <a:blip r:embed="rId3">
            <a:alphaModFix/>
          </a:blip>
          <a:stretch>
            <a:fillRect/>
          </a:stretch>
        </p:blipFill>
        <p:spPr>
          <a:xfrm>
            <a:off x="38100" y="2129840"/>
            <a:ext cx="9144001" cy="2336519"/>
          </a:xfrm>
          <a:prstGeom prst="rect">
            <a:avLst/>
          </a:prstGeom>
          <a:noFill/>
          <a:ln>
            <a:noFill/>
          </a:ln>
        </p:spPr>
      </p:pic>
      <p:sp>
        <p:nvSpPr>
          <p:cNvPr id="115" name="Google Shape;115;p16"/>
          <p:cNvSpPr txBox="1"/>
          <p:nvPr/>
        </p:nvSpPr>
        <p:spPr>
          <a:xfrm>
            <a:off x="5025700" y="4973350"/>
            <a:ext cx="3808500" cy="990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c_lflag ‘flags’</a:t>
            </a:r>
            <a:r>
              <a:rPr lang="en"/>
              <a:t>:</a:t>
            </a:r>
            <a:endParaRPr/>
          </a:p>
          <a:p>
            <a:pPr marL="0" lvl="0" indent="0" algn="l" rtl="0">
              <a:spcBef>
                <a:spcPts val="0"/>
              </a:spcBef>
              <a:spcAft>
                <a:spcPts val="0"/>
              </a:spcAft>
              <a:buNone/>
            </a:pPr>
            <a:r>
              <a:rPr lang="en"/>
              <a:t>ICANON : enables line buffer/editing</a:t>
            </a:r>
            <a:endParaRPr/>
          </a:p>
          <a:p>
            <a:pPr marL="0" lvl="0" indent="0" algn="l" rtl="0">
              <a:spcBef>
                <a:spcPts val="0"/>
              </a:spcBef>
              <a:spcAft>
                <a:spcPts val="0"/>
              </a:spcAft>
              <a:buNone/>
            </a:pPr>
            <a:r>
              <a:rPr lang="en"/>
              <a:t>ECHO :  redirect input to output</a:t>
            </a:r>
            <a:endParaRPr/>
          </a:p>
          <a:p>
            <a:pPr marL="0" lvl="0" indent="0" algn="l" rtl="0">
              <a:spcBef>
                <a:spcPts val="0"/>
              </a:spcBef>
              <a:spcAft>
                <a:spcPts val="0"/>
              </a:spcAft>
              <a:buNone/>
            </a:pPr>
            <a:r>
              <a:rPr lang="en"/>
              <a:t>ISIG : generate signals for ^C or ^Z</a:t>
            </a:r>
            <a:endParaRPr/>
          </a:p>
        </p:txBody>
      </p:sp>
      <p:sp>
        <p:nvSpPr>
          <p:cNvPr id="116" name="Google Shape;116;p16"/>
          <p:cNvSpPr txBox="1"/>
          <p:nvPr/>
        </p:nvSpPr>
        <p:spPr>
          <a:xfrm>
            <a:off x="531925" y="5082550"/>
            <a:ext cx="3808500" cy="77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Each ‘flag’ field contains a number of flags that can be enabled/disabled</a:t>
            </a:r>
            <a:endParaRPr/>
          </a:p>
          <a:p>
            <a:pPr marL="457200" lvl="0" indent="-317500" algn="l" rtl="0">
              <a:spcBef>
                <a:spcPts val="0"/>
              </a:spcBef>
              <a:spcAft>
                <a:spcPts val="0"/>
              </a:spcAft>
              <a:buSzPts val="1400"/>
              <a:buChar char="●"/>
            </a:pPr>
            <a:r>
              <a:rPr lang="en"/>
              <a:t>They are represented as bitmasks</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Non-canonical input mode / no echo</a:t>
            </a:r>
            <a:endParaRPr/>
          </a:p>
        </p:txBody>
      </p:sp>
      <p:sp>
        <p:nvSpPr>
          <p:cNvPr id="80" name="Google Shape;80;p12"/>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Get current terminal modes</a:t>
            </a:r>
            <a:endParaRPr/>
          </a:p>
          <a:p>
            <a:pPr marL="457200" lvl="0" indent="-393700" algn="l" rtl="0">
              <a:spcBef>
                <a:spcPts val="0"/>
              </a:spcBef>
              <a:spcAft>
                <a:spcPts val="0"/>
              </a:spcAft>
              <a:buSzPts val="2600"/>
              <a:buChar char="●"/>
            </a:pPr>
            <a:r>
              <a:rPr lang="en"/>
              <a:t>Save them for restoration </a:t>
            </a:r>
            <a:endParaRPr/>
          </a:p>
          <a:p>
            <a:pPr marL="457200" lvl="0" indent="-393700" algn="l" rtl="0">
              <a:spcBef>
                <a:spcPts val="0"/>
              </a:spcBef>
              <a:spcAft>
                <a:spcPts val="0"/>
              </a:spcAft>
              <a:buSzPts val="2600"/>
              <a:buChar char="●"/>
            </a:pPr>
            <a:r>
              <a:rPr lang="en"/>
              <a:t>Make a copy with these changes: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Restore saved terminal modes </a:t>
            </a:r>
            <a:endParaRPr/>
          </a:p>
          <a:p>
            <a:pPr marL="0" lvl="0" indent="0" algn="l" rtl="0">
              <a:spcBef>
                <a:spcPts val="600"/>
              </a:spcBef>
              <a:spcAft>
                <a:spcPts val="0"/>
              </a:spcAft>
              <a:buNone/>
            </a:pPr>
            <a:endParaRPr/>
          </a:p>
        </p:txBody>
      </p:sp>
      <p:sp>
        <p:nvSpPr>
          <p:cNvPr id="81" name="Google Shape;81;p12"/>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Terminal I/O</a:t>
            </a:r>
            <a:endParaRPr/>
          </a:p>
        </p:txBody>
      </p:sp>
      <p:pic>
        <p:nvPicPr>
          <p:cNvPr id="82" name="Google Shape;82;p12"/>
          <p:cNvPicPr preferRelativeResize="0"/>
          <p:nvPr/>
        </p:nvPicPr>
        <p:blipFill>
          <a:blip r:embed="rId3">
            <a:alphaModFix/>
          </a:blip>
          <a:stretch>
            <a:fillRect/>
          </a:stretch>
        </p:blipFill>
        <p:spPr>
          <a:xfrm>
            <a:off x="228600" y="3274864"/>
            <a:ext cx="8515350" cy="12763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Non-canonical input mode / no echo</a:t>
            </a:r>
            <a:endParaRPr/>
          </a:p>
        </p:txBody>
      </p:sp>
      <p:sp>
        <p:nvSpPr>
          <p:cNvPr id="88" name="Google Shape;88;p13"/>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Get current terminal modes</a:t>
            </a:r>
            <a:endParaRPr/>
          </a:p>
          <a:p>
            <a:pPr marL="457200" lvl="0" indent="-393700" algn="l" rtl="0">
              <a:spcBef>
                <a:spcPts val="0"/>
              </a:spcBef>
              <a:spcAft>
                <a:spcPts val="0"/>
              </a:spcAft>
              <a:buSzPts val="2600"/>
              <a:buChar char="●"/>
            </a:pPr>
            <a:r>
              <a:rPr lang="en"/>
              <a:t>Save them for restoration </a:t>
            </a:r>
            <a:endParaRPr/>
          </a:p>
          <a:p>
            <a:pPr marL="457200" lvl="0" indent="-393700" algn="l" rtl="0">
              <a:spcBef>
                <a:spcPts val="0"/>
              </a:spcBef>
              <a:spcAft>
                <a:spcPts val="0"/>
              </a:spcAft>
              <a:buSzPts val="2600"/>
              <a:buChar char="●"/>
            </a:pPr>
            <a:r>
              <a:rPr lang="en"/>
              <a:t>Make a copy with these changes: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457200" lvl="0" indent="-393700" algn="l" rtl="0">
              <a:spcBef>
                <a:spcPts val="600"/>
              </a:spcBef>
              <a:spcAft>
                <a:spcPts val="0"/>
              </a:spcAft>
              <a:buSzPts val="2600"/>
              <a:buChar char="●"/>
            </a:pPr>
            <a:r>
              <a:rPr lang="en"/>
              <a:t>Restore saved terminal modes </a:t>
            </a:r>
            <a:endParaRPr/>
          </a:p>
          <a:p>
            <a:pPr marL="0" lvl="0" indent="0" algn="l" rtl="0">
              <a:spcBef>
                <a:spcPts val="600"/>
              </a:spcBef>
              <a:spcAft>
                <a:spcPts val="0"/>
              </a:spcAft>
              <a:buNone/>
            </a:pPr>
            <a:endParaRPr/>
          </a:p>
        </p:txBody>
      </p:sp>
      <p:sp>
        <p:nvSpPr>
          <p:cNvPr id="89" name="Google Shape;89;p1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Terminal I/O</a:t>
            </a:r>
            <a:endParaRPr/>
          </a:p>
        </p:txBody>
      </p:sp>
      <p:pic>
        <p:nvPicPr>
          <p:cNvPr id="90" name="Google Shape;90;p13"/>
          <p:cNvPicPr preferRelativeResize="0"/>
          <p:nvPr/>
        </p:nvPicPr>
        <p:blipFill>
          <a:blip r:embed="rId3">
            <a:alphaModFix/>
          </a:blip>
          <a:stretch>
            <a:fillRect/>
          </a:stretch>
        </p:blipFill>
        <p:spPr>
          <a:xfrm>
            <a:off x="228600" y="3289614"/>
            <a:ext cx="8515350" cy="12763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tcgetattr(3)</a:t>
            </a:r>
            <a:endParaRPr/>
          </a:p>
        </p:txBody>
      </p:sp>
      <p:sp>
        <p:nvSpPr>
          <p:cNvPr id="122" name="Google Shape;122;p17"/>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Get the parameters associated with the terminal </a:t>
            </a:r>
            <a:endParaRPr/>
          </a:p>
        </p:txBody>
      </p:sp>
      <p:sp>
        <p:nvSpPr>
          <p:cNvPr id="123" name="Google Shape;123;p1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124" name="Google Shape;124;p17"/>
          <p:cNvPicPr preferRelativeResize="0"/>
          <p:nvPr/>
        </p:nvPicPr>
        <p:blipFill>
          <a:blip r:embed="rId3">
            <a:alphaModFix/>
          </a:blip>
          <a:stretch>
            <a:fillRect/>
          </a:stretch>
        </p:blipFill>
        <p:spPr>
          <a:xfrm>
            <a:off x="152400" y="3002625"/>
            <a:ext cx="8625015" cy="457200"/>
          </a:xfrm>
          <a:prstGeom prst="rect">
            <a:avLst/>
          </a:prstGeom>
          <a:noFill/>
          <a:ln>
            <a:noFill/>
          </a:ln>
        </p:spPr>
      </p:pic>
      <p:sp>
        <p:nvSpPr>
          <p:cNvPr id="125" name="Google Shape;125;p17"/>
          <p:cNvSpPr txBox="1"/>
          <p:nvPr/>
        </p:nvSpPr>
        <p:spPr>
          <a:xfrm>
            <a:off x="228600" y="4332050"/>
            <a:ext cx="3913200" cy="3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Open file descriptor associated with a terminal</a:t>
            </a:r>
            <a:endParaRPr/>
          </a:p>
        </p:txBody>
      </p:sp>
      <p:sp>
        <p:nvSpPr>
          <p:cNvPr id="126" name="Google Shape;126;p17"/>
          <p:cNvSpPr txBox="1"/>
          <p:nvPr/>
        </p:nvSpPr>
        <p:spPr>
          <a:xfrm>
            <a:off x="4929450" y="4332050"/>
            <a:ext cx="2583000" cy="3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Pointer to a </a:t>
            </a:r>
            <a:r>
              <a:rPr lang="en" b="1"/>
              <a:t>termios</a:t>
            </a:r>
            <a:r>
              <a:rPr lang="en"/>
              <a:t> structure</a:t>
            </a:r>
            <a:endParaRPr/>
          </a:p>
        </p:txBody>
      </p:sp>
      <p:sp>
        <p:nvSpPr>
          <p:cNvPr id="127" name="Google Shape;127;p17"/>
          <p:cNvSpPr txBox="1"/>
          <p:nvPr/>
        </p:nvSpPr>
        <p:spPr>
          <a:xfrm>
            <a:off x="453425" y="2296225"/>
            <a:ext cx="2111700" cy="3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Success:</a:t>
            </a:r>
            <a:r>
              <a:rPr lang="en"/>
              <a:t> 0 // </a:t>
            </a:r>
            <a:r>
              <a:rPr lang="en" b="1"/>
              <a:t>Error: </a:t>
            </a:r>
            <a:r>
              <a:rPr lang="en"/>
              <a:t>-1 </a:t>
            </a:r>
            <a:endParaRPr/>
          </a:p>
        </p:txBody>
      </p:sp>
      <p:cxnSp>
        <p:nvCxnSpPr>
          <p:cNvPr id="128" name="Google Shape;128;p17"/>
          <p:cNvCxnSpPr>
            <a:stCxn id="125" idx="0"/>
          </p:cNvCxnSpPr>
          <p:nvPr/>
        </p:nvCxnSpPr>
        <p:spPr>
          <a:xfrm rot="10800000" flipH="1">
            <a:off x="2185200" y="3415850"/>
            <a:ext cx="1073700" cy="916200"/>
          </a:xfrm>
          <a:prstGeom prst="straightConnector1">
            <a:avLst/>
          </a:prstGeom>
          <a:noFill/>
          <a:ln w="9525" cap="flat" cmpd="sng">
            <a:solidFill>
              <a:schemeClr val="dk2"/>
            </a:solidFill>
            <a:prstDash val="solid"/>
            <a:round/>
            <a:headEnd type="none" w="med" len="med"/>
            <a:tailEnd type="triangle" w="med" len="med"/>
          </a:ln>
        </p:spPr>
      </p:cxnSp>
      <p:cxnSp>
        <p:nvCxnSpPr>
          <p:cNvPr id="129" name="Google Shape;129;p17"/>
          <p:cNvCxnSpPr>
            <a:stCxn id="126" idx="0"/>
          </p:cNvCxnSpPr>
          <p:nvPr/>
        </p:nvCxnSpPr>
        <p:spPr>
          <a:xfrm rot="10800000" flipH="1">
            <a:off x="6220950" y="3455150"/>
            <a:ext cx="100500" cy="87690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7"/>
          <p:cNvCxnSpPr>
            <a:stCxn id="127" idx="2"/>
          </p:cNvCxnSpPr>
          <p:nvPr/>
        </p:nvCxnSpPr>
        <p:spPr>
          <a:xfrm flipH="1">
            <a:off x="680675" y="2662825"/>
            <a:ext cx="828600" cy="308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tcsetattr(3)</a:t>
            </a:r>
            <a:endParaRPr/>
          </a:p>
        </p:txBody>
      </p:sp>
      <p:sp>
        <p:nvSpPr>
          <p:cNvPr id="136" name="Google Shape;136;p18"/>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Goal: Set parameters associated with the terminal</a:t>
            </a:r>
            <a:endParaRPr/>
          </a:p>
        </p:txBody>
      </p:sp>
      <p:sp>
        <p:nvSpPr>
          <p:cNvPr id="137" name="Google Shape;137;p18"/>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138" name="Google Shape;138;p18"/>
          <p:cNvPicPr preferRelativeResize="0"/>
          <p:nvPr/>
        </p:nvPicPr>
        <p:blipFill>
          <a:blip r:embed="rId3">
            <a:alphaModFix/>
          </a:blip>
          <a:stretch>
            <a:fillRect/>
          </a:stretch>
        </p:blipFill>
        <p:spPr>
          <a:xfrm>
            <a:off x="152400" y="2990263"/>
            <a:ext cx="8482049" cy="877475"/>
          </a:xfrm>
          <a:prstGeom prst="rect">
            <a:avLst/>
          </a:prstGeom>
          <a:noFill/>
          <a:ln>
            <a:noFill/>
          </a:ln>
        </p:spPr>
      </p:pic>
      <p:sp>
        <p:nvSpPr>
          <p:cNvPr id="139" name="Google Shape;139;p18"/>
          <p:cNvSpPr txBox="1"/>
          <p:nvPr/>
        </p:nvSpPr>
        <p:spPr>
          <a:xfrm>
            <a:off x="453425" y="2296225"/>
            <a:ext cx="2111700" cy="3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Success:</a:t>
            </a:r>
            <a:r>
              <a:rPr lang="en"/>
              <a:t> 0 // </a:t>
            </a:r>
            <a:r>
              <a:rPr lang="en" b="1"/>
              <a:t>Error: </a:t>
            </a:r>
            <a:r>
              <a:rPr lang="en"/>
              <a:t>-1 </a:t>
            </a:r>
            <a:endParaRPr/>
          </a:p>
        </p:txBody>
      </p:sp>
      <p:cxnSp>
        <p:nvCxnSpPr>
          <p:cNvPr id="140" name="Google Shape;140;p18"/>
          <p:cNvCxnSpPr>
            <a:stCxn id="139" idx="2"/>
          </p:cNvCxnSpPr>
          <p:nvPr/>
        </p:nvCxnSpPr>
        <p:spPr>
          <a:xfrm flipH="1">
            <a:off x="746075" y="2662825"/>
            <a:ext cx="763200" cy="399600"/>
          </a:xfrm>
          <a:prstGeom prst="straightConnector1">
            <a:avLst/>
          </a:prstGeom>
          <a:noFill/>
          <a:ln w="9525" cap="flat" cmpd="sng">
            <a:solidFill>
              <a:schemeClr val="dk2"/>
            </a:solidFill>
            <a:prstDash val="solid"/>
            <a:round/>
            <a:headEnd type="none" w="med" len="med"/>
            <a:tailEnd type="triangle" w="med" len="med"/>
          </a:ln>
        </p:spPr>
      </p:cxnSp>
      <p:sp>
        <p:nvSpPr>
          <p:cNvPr id="141" name="Google Shape;141;p18"/>
          <p:cNvSpPr txBox="1"/>
          <p:nvPr/>
        </p:nvSpPr>
        <p:spPr>
          <a:xfrm>
            <a:off x="228600" y="4332050"/>
            <a:ext cx="3913200" cy="3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Open file descriptor associated with a terminal</a:t>
            </a:r>
            <a:endParaRPr/>
          </a:p>
        </p:txBody>
      </p:sp>
      <p:cxnSp>
        <p:nvCxnSpPr>
          <p:cNvPr id="142" name="Google Shape;142;p18"/>
          <p:cNvCxnSpPr>
            <a:stCxn id="141" idx="0"/>
          </p:cNvCxnSpPr>
          <p:nvPr/>
        </p:nvCxnSpPr>
        <p:spPr>
          <a:xfrm rot="10800000" flipH="1">
            <a:off x="2185200" y="3429050"/>
            <a:ext cx="615600" cy="903000"/>
          </a:xfrm>
          <a:prstGeom prst="straightConnector1">
            <a:avLst/>
          </a:prstGeom>
          <a:noFill/>
          <a:ln w="9525" cap="flat" cmpd="sng">
            <a:solidFill>
              <a:schemeClr val="dk2"/>
            </a:solidFill>
            <a:prstDash val="solid"/>
            <a:round/>
            <a:headEnd type="none" w="med" len="med"/>
            <a:tailEnd type="triangle" w="med" len="med"/>
          </a:ln>
        </p:spPr>
      </p:cxnSp>
      <p:sp>
        <p:nvSpPr>
          <p:cNvPr id="143" name="Google Shape;143;p18"/>
          <p:cNvSpPr txBox="1"/>
          <p:nvPr/>
        </p:nvSpPr>
        <p:spPr>
          <a:xfrm>
            <a:off x="4929450" y="4332050"/>
            <a:ext cx="2583000" cy="3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Pointer to a </a:t>
            </a:r>
            <a:r>
              <a:rPr lang="en" b="1"/>
              <a:t>termios</a:t>
            </a:r>
            <a:r>
              <a:rPr lang="en"/>
              <a:t> structure</a:t>
            </a:r>
            <a:endParaRPr/>
          </a:p>
        </p:txBody>
      </p:sp>
      <p:cxnSp>
        <p:nvCxnSpPr>
          <p:cNvPr id="144" name="Google Shape;144;p18"/>
          <p:cNvCxnSpPr/>
          <p:nvPr/>
        </p:nvCxnSpPr>
        <p:spPr>
          <a:xfrm rot="10800000" flipH="1">
            <a:off x="6220950" y="3926450"/>
            <a:ext cx="61200" cy="405600"/>
          </a:xfrm>
          <a:prstGeom prst="straightConnector1">
            <a:avLst/>
          </a:prstGeom>
          <a:noFill/>
          <a:ln w="9525" cap="flat" cmpd="sng">
            <a:solidFill>
              <a:schemeClr val="dk2"/>
            </a:solidFill>
            <a:prstDash val="solid"/>
            <a:round/>
            <a:headEnd type="none" w="med" len="med"/>
            <a:tailEnd type="triangle" w="med" len="med"/>
          </a:ln>
        </p:spPr>
      </p:cxnSp>
      <p:sp>
        <p:nvSpPr>
          <p:cNvPr id="145" name="Google Shape;145;p18"/>
          <p:cNvSpPr txBox="1"/>
          <p:nvPr/>
        </p:nvSpPr>
        <p:spPr>
          <a:xfrm>
            <a:off x="3664575" y="2054075"/>
            <a:ext cx="5091000" cy="87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TCSANOW : make changes now</a:t>
            </a:r>
            <a:endParaRPr/>
          </a:p>
          <a:p>
            <a:pPr marL="0" lvl="0" indent="0" algn="l" rtl="0">
              <a:spcBef>
                <a:spcPts val="0"/>
              </a:spcBef>
              <a:spcAft>
                <a:spcPts val="0"/>
              </a:spcAft>
              <a:buNone/>
            </a:pPr>
            <a:r>
              <a:rPr lang="en"/>
              <a:t>TCSADRAIN : make changes once output to fd transmitted</a:t>
            </a:r>
            <a:endParaRPr/>
          </a:p>
          <a:p>
            <a:pPr marL="0" lvl="0" indent="0" algn="l" rtl="0">
              <a:spcBef>
                <a:spcPts val="0"/>
              </a:spcBef>
              <a:spcAft>
                <a:spcPts val="0"/>
              </a:spcAft>
              <a:buNone/>
            </a:pPr>
            <a:r>
              <a:rPr lang="en"/>
              <a:t>TCSAFLUSH : TCSADRAIN + all unread input discarded</a:t>
            </a:r>
            <a:endParaRPr/>
          </a:p>
        </p:txBody>
      </p:sp>
      <p:cxnSp>
        <p:nvCxnSpPr>
          <p:cNvPr id="146" name="Google Shape;146;p18"/>
          <p:cNvCxnSpPr>
            <a:stCxn id="145" idx="2"/>
          </p:cNvCxnSpPr>
          <p:nvPr/>
        </p:nvCxnSpPr>
        <p:spPr>
          <a:xfrm flipH="1">
            <a:off x="5850375" y="2931575"/>
            <a:ext cx="359700" cy="117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Workflow</a:t>
            </a:r>
            <a:endParaRPr/>
          </a:p>
        </p:txBody>
      </p:sp>
      <p:sp>
        <p:nvSpPr>
          <p:cNvPr id="159" name="Google Shape;159;p20"/>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457200" lvl="0" indent="-393700" algn="l" rtl="0">
              <a:spcBef>
                <a:spcPts val="600"/>
              </a:spcBef>
              <a:spcAft>
                <a:spcPts val="0"/>
              </a:spcAft>
              <a:buSzPts val="2600"/>
              <a:buChar char="●"/>
            </a:pPr>
            <a:r>
              <a:rPr lang="en"/>
              <a:t>tcgetattr(0, save)</a:t>
            </a:r>
            <a:endParaRPr/>
          </a:p>
        </p:txBody>
      </p:sp>
      <p:sp>
        <p:nvSpPr>
          <p:cNvPr id="160" name="Google Shape;160;p20"/>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Terminal I/O</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2679</TotalTime>
  <Words>2130</Words>
  <Application>Microsoft Macintosh PowerPoint</Application>
  <PresentationFormat>On-screen Show (4:3)</PresentationFormat>
  <Paragraphs>250</Paragraphs>
  <Slides>31</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Open Sans</vt:lpstr>
      <vt:lpstr>Arial</vt:lpstr>
      <vt:lpstr>Beamer / Cambridge</vt:lpstr>
      <vt:lpstr>Project 1A</vt:lpstr>
      <vt:lpstr>Some Logistics</vt:lpstr>
      <vt:lpstr>termios(3)</vt:lpstr>
      <vt:lpstr>termios(3)</vt:lpstr>
      <vt:lpstr>Non-canonical input mode / no echo</vt:lpstr>
      <vt:lpstr>Non-canonical input mode / no echo</vt:lpstr>
      <vt:lpstr>tcgetattr(3)</vt:lpstr>
      <vt:lpstr>tcsetattr(3)</vt:lpstr>
      <vt:lpstr>Workflow</vt:lpstr>
      <vt:lpstr>Workflow</vt:lpstr>
      <vt:lpstr>stty(1)</vt:lpstr>
      <vt:lpstr>--shell</vt:lpstr>
      <vt:lpstr>fork(2)</vt:lpstr>
      <vt:lpstr>fork(2)</vt:lpstr>
      <vt:lpstr>fork(2)</vt:lpstr>
      <vt:lpstr>Pipe(2)</vt:lpstr>
      <vt:lpstr>Pipe(2)</vt:lpstr>
      <vt:lpstr>Pipe(2) : child is the writer</vt:lpstr>
      <vt:lpstr>Pipe(2) : child is the writer</vt:lpstr>
      <vt:lpstr>exec(3)</vt:lpstr>
      <vt:lpstr>Which fd’s to close?</vt:lpstr>
      <vt:lpstr>poll(2)</vt:lpstr>
      <vt:lpstr>poll(2)</vt:lpstr>
      <vt:lpstr>poll(2)</vt:lpstr>
      <vt:lpstr>PowerPoint Presentation</vt:lpstr>
      <vt:lpstr>kill(2)</vt:lpstr>
      <vt:lpstr>waitpid(2)</vt:lpstr>
      <vt:lpstr>waitpid(2)</vt:lpstr>
      <vt:lpstr>Overall Workflow</vt:lpstr>
      <vt:lpstr>FAQ</vt:lpstr>
      <vt:lpstr>FAQ</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1A</dc:title>
  <cp:lastModifiedBy>Microsoft Office User</cp:lastModifiedBy>
  <cp:revision>9</cp:revision>
  <dcterms:modified xsi:type="dcterms:W3CDTF">2018-10-07T04:33:18Z</dcterms:modified>
</cp:coreProperties>
</file>